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2" r:id="rId6"/>
    <p:sldMasterId id="2147483680" r:id="rId7"/>
  </p:sldMasterIdLst>
  <p:notesMasterIdLst>
    <p:notesMasterId r:id="rId25"/>
  </p:notesMasterIdLst>
  <p:sldIdLst>
    <p:sldId id="275" r:id="rId8"/>
    <p:sldId id="327" r:id="rId9"/>
    <p:sldId id="331" r:id="rId10"/>
    <p:sldId id="329" r:id="rId11"/>
    <p:sldId id="323" r:id="rId12"/>
    <p:sldId id="325" r:id="rId13"/>
    <p:sldId id="318" r:id="rId14"/>
    <p:sldId id="322" r:id="rId15"/>
    <p:sldId id="333" r:id="rId16"/>
    <p:sldId id="332" r:id="rId17"/>
    <p:sldId id="319" r:id="rId18"/>
    <p:sldId id="338" r:id="rId19"/>
    <p:sldId id="320" r:id="rId20"/>
    <p:sldId id="321" r:id="rId21"/>
    <p:sldId id="336" r:id="rId22"/>
    <p:sldId id="337"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yche Cullinane" initials="SC" lastIdx="4" clrIdx="0">
    <p:extLst>
      <p:ext uri="{19B8F6BF-5375-455C-9EA6-DF929625EA0E}">
        <p15:presenceInfo xmlns:p15="http://schemas.microsoft.com/office/powerpoint/2012/main" userId="S::seyche.cullinane@POLICECONDUCT.GOV.UK::493b83ce-bd12-416a-9b95-ab1d0c7badfe" providerId="AD"/>
      </p:ext>
    </p:extLst>
  </p:cmAuthor>
  <p:cmAuthor id="2" name="Rachael Toon" initials="RT" lastIdx="13" clrIdx="1">
    <p:extLst>
      <p:ext uri="{19B8F6BF-5375-455C-9EA6-DF929625EA0E}">
        <p15:presenceInfo xmlns:p15="http://schemas.microsoft.com/office/powerpoint/2012/main" userId="S::rachael.toon@POLICECONDUCT.GOV.UK::aae0cfa0-e611-46c7-8c2d-436627dd5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65" autoAdjust="0"/>
    <p:restoredTop sz="69565" autoAdjust="0"/>
  </p:normalViewPr>
  <p:slideViewPr>
    <p:cSldViewPr snapToGrid="0">
      <p:cViewPr>
        <p:scale>
          <a:sx n="65" d="100"/>
          <a:sy n="65" d="100"/>
        </p:scale>
        <p:origin x="798" y="36"/>
      </p:cViewPr>
      <p:guideLst/>
    </p:cSldViewPr>
  </p:slideViewPr>
  <p:notesTextViewPr>
    <p:cViewPr>
      <p:scale>
        <a:sx n="1" d="1"/>
        <a:sy n="1" d="1"/>
      </p:scale>
      <p:origin x="0" y="0"/>
    </p:cViewPr>
  </p:notesTextViewPr>
  <p:notesViewPr>
    <p:cSldViewPr snapToGrid="0">
      <p:cViewPr varScale="1">
        <p:scale>
          <a:sx n="39" d="100"/>
          <a:sy n="39" d="100"/>
        </p:scale>
        <p:origin x="240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9DB2B8-B563-4754-B21D-B8494B712E59}" type="datetimeFigureOut">
              <a:rPr lang="en-GB" smtClean="0"/>
              <a:t>29/07/2021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F4DE17-279A-4F60-BAB9-CFE4637C6CEB}" type="slidenum">
              <a:rPr lang="en-GB" smtClean="0"/>
              <a:t>‹#›</a:t>
            </a:fld>
            <a:endParaRPr lang="en-GB"/>
          </a:p>
        </p:txBody>
      </p:sp>
    </p:spTree>
    <p:extLst>
      <p:ext uri="{BB962C8B-B14F-4D97-AF65-F5344CB8AC3E}">
        <p14:creationId xmlns:p14="http://schemas.microsoft.com/office/powerpoint/2010/main" val="2488505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674575" y="5128550"/>
            <a:ext cx="5396599" cy="4858625"/>
          </a:xfrm>
          <a:prstGeom prst="rect">
            <a:avLst/>
          </a:prstGeom>
        </p:spPr>
        <p:txBody>
          <a:bodyPr wrap="square" lIns="91425" tIns="91425" rIns="91425" bIns="91425" anchor="t" anchorCtr="0">
            <a:noAutofit/>
          </a:bodyPr>
          <a:lstStyle/>
          <a:p>
            <a:pPr lvl="0">
              <a:spcBef>
                <a:spcPts val="0"/>
              </a:spcBef>
              <a:buNone/>
            </a:pPr>
            <a:endParaRPr dirty="0"/>
          </a:p>
        </p:txBody>
      </p:sp>
      <p:sp>
        <p:nvSpPr>
          <p:cNvPr id="187" name="Shape 187"/>
          <p:cNvSpPr>
            <a:spLocks noGrp="1" noRot="1" noChangeAspect="1"/>
          </p:cNvSpPr>
          <p:nvPr>
            <p:ph type="sldImg" idx="2"/>
          </p:nvPr>
        </p:nvSpPr>
        <p:spPr>
          <a:xfrm>
            <a:off x="673100" y="809625"/>
            <a:ext cx="5400675" cy="4049713"/>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2237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Apparent suicides following time in police custody are included if they take place within two days of the person’s release from custody. They are also included if experiences in custody may have been relevant to the death, and the death has been referred to us. The police may not always be told about an apparent suicide that happens after detention in custody, as the association may not be clear. Therefore, there may be more deaths in these circumstances than are reported here.</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13</a:t>
            </a:fld>
            <a:endParaRPr lang="en-GB"/>
          </a:p>
        </p:txBody>
      </p:sp>
    </p:spTree>
    <p:extLst>
      <p:ext uri="{BB962C8B-B14F-4D97-AF65-F5344CB8AC3E}">
        <p14:creationId xmlns:p14="http://schemas.microsoft.com/office/powerpoint/2010/main" val="763189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2010/11, a change was made to the definition of this category. It now includes only those deaths following police contact that were investigated independently by the IOPC, previously the IPCC. </a:t>
            </a:r>
          </a:p>
          <a:p>
            <a:endParaRPr lang="en-US" dirty="0"/>
          </a:p>
          <a:p>
            <a:r>
              <a:rPr lang="en-US" dirty="0"/>
              <a:t>During 2014/15, the IPCC started a significant period of change and expansion in response to the then Home Secretary’s announcement that there should be more independent investigations into serious and sensitive matters. This had a direct impact on the number of deaths we recorded in the ‘other deaths following police contact’ category because inclusion of this type of case in this annual report is based on them being independently investigated.  Any increase in this category does not, therefore, necessarily indicate an increase in the number of people who have died following some form of contact with the police. </a:t>
            </a:r>
          </a:p>
          <a:p>
            <a:endParaRPr lang="en-US" dirty="0"/>
          </a:p>
          <a:p>
            <a:r>
              <a:rPr lang="en-US" dirty="0"/>
              <a:t>In 2018/19 the IOPC began a phased move to thematic case selection. </a:t>
            </a:r>
          </a:p>
          <a:p>
            <a:endParaRPr lang="en-US" dirty="0"/>
          </a:p>
          <a:p>
            <a:r>
              <a:rPr lang="en-US" dirty="0"/>
              <a:t>The thematic areas include domestic abuse, RTIs, abuse of authority for sexual or financial gain, mental health, near misses in custody and discrimination. Thematic case selection involves independently investigating more cases where these themes may be a factor. This will enable us to develop a body of evidence for learning and prevention work. The move to thematic case selection may have an impact on the number and proportion of cases involving particular circumstances of death – such as concerns for welfare based on mental health, or domestic-related incidents.</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14</a:t>
            </a:fld>
            <a:endParaRPr lang="en-GB"/>
          </a:p>
        </p:txBody>
      </p:sp>
    </p:spTree>
    <p:extLst>
      <p:ext uri="{BB962C8B-B14F-4D97-AF65-F5344CB8AC3E}">
        <p14:creationId xmlns:p14="http://schemas.microsoft.com/office/powerpoint/2010/main" val="3583906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i="1" dirty="0">
              <a:solidFill>
                <a:srgbClr val="0070C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DFBAB56-9991-4E61-8D31-5CBE12648917}" type="slidenum">
              <a:rPr lang="en-GB" smtClean="0"/>
              <a:t>17</a:t>
            </a:fld>
            <a:endParaRPr lang="en-GB"/>
          </a:p>
        </p:txBody>
      </p:sp>
    </p:spTree>
    <p:extLst>
      <p:ext uri="{BB962C8B-B14F-4D97-AF65-F5344CB8AC3E}">
        <p14:creationId xmlns:p14="http://schemas.microsoft.com/office/powerpoint/2010/main" val="339138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2</a:t>
            </a:fld>
            <a:endParaRPr lang="en-GB"/>
          </a:p>
        </p:txBody>
      </p:sp>
    </p:spTree>
    <p:extLst>
      <p:ext uri="{BB962C8B-B14F-4D97-AF65-F5344CB8AC3E}">
        <p14:creationId xmlns:p14="http://schemas.microsoft.com/office/powerpoint/2010/main" val="1841746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latin typeface="Arial" panose="020B0604020202020204" pitchFamily="34" charset="0"/>
                <a:cs typeface="Arial" panose="020B0604020202020204" pitchFamily="34" charset="0"/>
              </a:rPr>
              <a:t>Police forces have a statutory duty to refer all incidents involving a death or serious injury to us.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This report is part of our statutory remit and highlights the importance of having in place robust systems of investigation, learning and accountability, which follow deaths following contact with police </a:t>
            </a:r>
            <a:endParaRPr lang="en-US" dirty="0"/>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3</a:t>
            </a:fld>
            <a:endParaRPr lang="en-GB"/>
          </a:p>
        </p:txBody>
      </p:sp>
    </p:spTree>
    <p:extLst>
      <p:ext uri="{BB962C8B-B14F-4D97-AF65-F5344CB8AC3E}">
        <p14:creationId xmlns:p14="http://schemas.microsoft.com/office/powerpoint/2010/main" val="2070235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5</a:t>
            </a:fld>
            <a:endParaRPr lang="en-GB"/>
          </a:p>
        </p:txBody>
      </p:sp>
    </p:spTree>
    <p:extLst>
      <p:ext uri="{BB962C8B-B14F-4D97-AF65-F5344CB8AC3E}">
        <p14:creationId xmlns:p14="http://schemas.microsoft.com/office/powerpoint/2010/main" val="1394323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graph shows the change in numbers to incidents by type of death from 2009/10 to 2019/20. We will explore this further as we go through the next few slides.</a:t>
            </a:r>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6</a:t>
            </a:fld>
            <a:endParaRPr lang="en-GB"/>
          </a:p>
        </p:txBody>
      </p:sp>
    </p:spTree>
    <p:extLst>
      <p:ext uri="{BB962C8B-B14F-4D97-AF65-F5344CB8AC3E}">
        <p14:creationId xmlns:p14="http://schemas.microsoft.com/office/powerpoint/2010/main" val="3867425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Between 2004/05 and 2008/09, there was a year-on-year reduction in the number of deaths in or following police custody. These deaths reduced from 36 in 2004/05 to 15 deaths in 2008/09. Over the next two years, the number of deaths in custody increased to 21 in 2010/11, before reducing to 15 in 2011/12 and 2012/13. There was a further reduction, to 11, in 2013/14. </a:t>
            </a:r>
          </a:p>
          <a:p>
            <a:endParaRPr lang="en-US" dirty="0"/>
          </a:p>
          <a:p>
            <a:r>
              <a:rPr lang="en-US" dirty="0"/>
              <a:t>In 2014/15, the number rose again to 18 and then declined and remained stable at 14 in 2015/16 and 2016/17. In 2017/18 there were 23 fatalities, the highest number recorded for ten years. This number fell to 17 fatalities in 2018/19 </a:t>
            </a:r>
            <a:r>
              <a:rPr lang="en-US" b="0" dirty="0"/>
              <a:t>and rose to 18 in 2019/20. </a:t>
            </a:r>
          </a:p>
          <a:p>
            <a:endParaRPr lang="en-US" dirty="0"/>
          </a:p>
          <a:p>
            <a:r>
              <a:rPr lang="en-US" b="0" dirty="0"/>
              <a:t>This year, no one died after making an apparent suicide attempt while in a police custody suite. The last incident of this kind was in 2016/17. Before that, there was one incident in 2014/15 and one in 2008/09. Since 2004/05, a total of seven people are known to have died as a result of self-inflicted acts while in a police cell. </a:t>
            </a:r>
          </a:p>
          <a:p>
            <a:endParaRPr lang="en-US" b="0" dirty="0"/>
          </a:p>
          <a:p>
            <a:r>
              <a:rPr lang="en-US" b="0" dirty="0"/>
              <a:t>This year </a:t>
            </a:r>
            <a:r>
              <a:rPr lang="en-US" b="0" dirty="0">
                <a:solidFill>
                  <a:srgbClr val="FF0000"/>
                </a:solidFill>
                <a:highlight>
                  <a:srgbClr val="FFFF00"/>
                </a:highlight>
              </a:rPr>
              <a:t>three people were </a:t>
            </a:r>
            <a:r>
              <a:rPr lang="en-US" b="0" dirty="0"/>
              <a:t>pronounced dead in a police cell. In 2019/20 one person died in a police cell. In 2018/19 no-one died in a police cell. In 2017/18 there were three such deaths.</a:t>
            </a:r>
            <a:endParaRPr lang="en-GB" b="0" dirty="0"/>
          </a:p>
        </p:txBody>
      </p:sp>
      <p:sp>
        <p:nvSpPr>
          <p:cNvPr id="4" name="Slide Number Placeholder 3"/>
          <p:cNvSpPr>
            <a:spLocks noGrp="1"/>
          </p:cNvSpPr>
          <p:nvPr>
            <p:ph type="sldNum" sz="quarter" idx="5"/>
          </p:nvPr>
        </p:nvSpPr>
        <p:spPr/>
        <p:txBody>
          <a:bodyPr/>
          <a:lstStyle/>
          <a:p>
            <a:fld id="{AEF4DE17-279A-4F60-BAB9-CFE4637C6CEB}" type="slidenum">
              <a:rPr lang="en-GB" smtClean="0"/>
              <a:t>7</a:t>
            </a:fld>
            <a:endParaRPr lang="en-GB"/>
          </a:p>
        </p:txBody>
      </p:sp>
    </p:spTree>
    <p:extLst>
      <p:ext uri="{BB962C8B-B14F-4D97-AF65-F5344CB8AC3E}">
        <p14:creationId xmlns:p14="http://schemas.microsoft.com/office/powerpoint/2010/main" val="160440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GB" dirty="0"/>
              <a:t>It’s critical that police are properly trained and equipped to manage the challenges they inevitably face, that they are able to recognise vulnerability and act swiftly to manage the risks.</a:t>
            </a:r>
          </a:p>
          <a:p>
            <a:pPr marL="342900" indent="-342900">
              <a:buFont typeface="Arial" panose="020B0604020202020204" pitchFamily="34" charset="0"/>
              <a:buChar char="•"/>
            </a:pPr>
            <a:r>
              <a:rPr lang="en-GB" dirty="0"/>
              <a:t>But the issues are wider than the police service – they are dealing with vulnerable people whose needs and risks have not been adequately managed in the community.</a:t>
            </a:r>
          </a:p>
          <a:p>
            <a:pPr marL="342900" indent="-342900">
              <a:buFont typeface="Arial" panose="020B0604020202020204" pitchFamily="34" charset="0"/>
              <a:buChar char="•"/>
            </a:pPr>
            <a:r>
              <a:rPr lang="en-GB" dirty="0"/>
              <a:t>Ultimately to prevent further deaths and harm, we must look beyond policing and redirect resources into community, health, welfare and specialist services.</a:t>
            </a:r>
          </a:p>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8</a:t>
            </a:fld>
            <a:endParaRPr lang="en-GB"/>
          </a:p>
        </p:txBody>
      </p:sp>
    </p:spTree>
    <p:extLst>
      <p:ext uri="{BB962C8B-B14F-4D97-AF65-F5344CB8AC3E}">
        <p14:creationId xmlns:p14="http://schemas.microsoft.com/office/powerpoint/2010/main" val="1057554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11</a:t>
            </a:fld>
            <a:endParaRPr lang="en-GB"/>
          </a:p>
        </p:txBody>
      </p:sp>
    </p:spTree>
    <p:extLst>
      <p:ext uri="{BB962C8B-B14F-4D97-AF65-F5344CB8AC3E}">
        <p14:creationId xmlns:p14="http://schemas.microsoft.com/office/powerpoint/2010/main" val="3947938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4DE17-279A-4F60-BAB9-CFE4637C6CEB}" type="slidenum">
              <a:rPr lang="en-GB" smtClean="0"/>
              <a:t>12</a:t>
            </a:fld>
            <a:endParaRPr lang="en-GB"/>
          </a:p>
        </p:txBody>
      </p:sp>
    </p:spTree>
    <p:extLst>
      <p:ext uri="{BB962C8B-B14F-4D97-AF65-F5344CB8AC3E}">
        <p14:creationId xmlns:p14="http://schemas.microsoft.com/office/powerpoint/2010/main" val="79972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874089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43499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314762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562C1C-8C21-0048-94A3-B9FA3166257F}"/>
              </a:ext>
            </a:extLst>
          </p:cNvPr>
          <p:cNvSpPr>
            <a:spLocks noGrp="1"/>
          </p:cNvSpPr>
          <p:nvPr>
            <p:ph type="dt" sz="half" idx="10"/>
          </p:nvPr>
        </p:nvSpPr>
        <p:spPr>
          <a:xfrm>
            <a:off x="628650" y="6356350"/>
            <a:ext cx="2057400" cy="365125"/>
          </a:xfrm>
          <a:prstGeom prst="rect">
            <a:avLst/>
          </a:prstGeom>
        </p:spPr>
        <p:txBody>
          <a:bodyPr/>
          <a:lstStyle/>
          <a:p>
            <a:fld id="{F444698A-DD95-9649-8A50-99DC8B1D5F50}" type="datetimeFigureOut">
              <a:rPr lang="en-US" smtClean="0"/>
              <a:t>7/29/2021</a:t>
            </a:fld>
            <a:endParaRPr lang="en-US"/>
          </a:p>
        </p:txBody>
      </p:sp>
      <p:sp>
        <p:nvSpPr>
          <p:cNvPr id="3" name="Footer Placeholder 2">
            <a:extLst>
              <a:ext uri="{FF2B5EF4-FFF2-40B4-BE49-F238E27FC236}">
                <a16:creationId xmlns:a16="http://schemas.microsoft.com/office/drawing/2014/main" id="{38F97BE9-D7FC-4D4E-8EBC-72D180647F9B}"/>
              </a:ext>
            </a:extLst>
          </p:cNvPr>
          <p:cNvSpPr>
            <a:spLocks noGrp="1"/>
          </p:cNvSpPr>
          <p:nvPr>
            <p:ph type="ftr" sz="quarter" idx="11"/>
          </p:nvPr>
        </p:nvSpPr>
        <p:spPr>
          <a:xfrm>
            <a:off x="3028950" y="6356350"/>
            <a:ext cx="30861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FA52F2F-DCC0-F54B-943F-2B1D4BC42A8F}"/>
              </a:ext>
            </a:extLst>
          </p:cNvPr>
          <p:cNvSpPr>
            <a:spLocks noGrp="1"/>
          </p:cNvSpPr>
          <p:nvPr>
            <p:ph type="sldNum" sz="quarter" idx="12"/>
          </p:nvPr>
        </p:nvSpPr>
        <p:spPr>
          <a:xfrm>
            <a:off x="6457950" y="6356350"/>
            <a:ext cx="2057400" cy="365125"/>
          </a:xfrm>
          <a:prstGeom prst="rect">
            <a:avLst/>
          </a:prstGeom>
        </p:spPr>
        <p:txBody>
          <a:bodyPr/>
          <a:lstStyle/>
          <a:p>
            <a:fld id="{85E46BFE-AA54-4E41-AD30-719F46AF7727}" type="slidenum">
              <a:rPr lang="en-US" smtClean="0"/>
              <a:t>‹#›</a:t>
            </a:fld>
            <a:endParaRPr lang="en-US"/>
          </a:p>
        </p:txBody>
      </p:sp>
    </p:spTree>
    <p:extLst>
      <p:ext uri="{BB962C8B-B14F-4D97-AF65-F5344CB8AC3E}">
        <p14:creationId xmlns:p14="http://schemas.microsoft.com/office/powerpoint/2010/main" val="304551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7866C7DA-E1B5-464C-9403-6512069D9E93}" type="datetimeFigureOut">
              <a:rPr lang="en-GB" smtClean="0"/>
              <a:t>29/07/2021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CA7F531-4519-4ADD-BE00-69CF6C6D15CE}" type="slidenum">
              <a:rPr lang="en-GB" smtClean="0"/>
              <a:t>‹#›</a:t>
            </a:fld>
            <a:endParaRPr lang="en-GB" dirty="0"/>
          </a:p>
        </p:txBody>
      </p:sp>
    </p:spTree>
    <p:extLst>
      <p:ext uri="{BB962C8B-B14F-4D97-AF65-F5344CB8AC3E}">
        <p14:creationId xmlns:p14="http://schemas.microsoft.com/office/powerpoint/2010/main" val="2111033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749801"/>
          </a:xfrm>
        </p:spPr>
        <p:txBody>
          <a:bodyPr anchor="t"/>
          <a:lstStyle>
            <a:lvl1pPr>
              <a:defRPr>
                <a:solidFill>
                  <a:schemeClr val="accent1"/>
                </a:solidFill>
              </a:defRPr>
            </a:lvl1pPr>
          </a:lstStyle>
          <a:p>
            <a:r>
              <a:rPr lang="en-US" dirty="0"/>
              <a:t>CLICK TO EDIT MASTER TITLE STYLE</a:t>
            </a:r>
            <a:br>
              <a:rPr lang="en-US" dirty="0"/>
            </a:br>
            <a:r>
              <a:rPr lang="en-US" dirty="0"/>
              <a:t>Second line text</a:t>
            </a:r>
            <a:endParaRPr lang="en-GB" dirty="0"/>
          </a:p>
        </p:txBody>
      </p:sp>
      <p:sp>
        <p:nvSpPr>
          <p:cNvPr id="3" name="Content Placeholder 2"/>
          <p:cNvSpPr>
            <a:spLocks noGrp="1"/>
          </p:cNvSpPr>
          <p:nvPr>
            <p:ph idx="1"/>
          </p:nvPr>
        </p:nvSpPr>
        <p:spPr>
          <a:xfrm>
            <a:off x="628650" y="1320299"/>
            <a:ext cx="78867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0BEAA3-7C5E-46DC-A1C2-372344E457F7}" type="datetimeFigureOut">
              <a:rPr lang="en-GB" smtClean="0"/>
              <a:t>29/07/2021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052A636-01C9-441B-B7C9-5A27186210ED}" type="slidenum">
              <a:rPr lang="en-GB" smtClean="0"/>
              <a:t>‹#›</a:t>
            </a:fld>
            <a:endParaRPr lang="en-GB" dirty="0"/>
          </a:p>
        </p:txBody>
      </p:sp>
      <p:cxnSp>
        <p:nvCxnSpPr>
          <p:cNvPr id="8" name="Straight Connector 7"/>
          <p:cNvCxnSpPr/>
          <p:nvPr/>
        </p:nvCxnSpPr>
        <p:spPr>
          <a:xfrm>
            <a:off x="628650" y="1171074"/>
            <a:ext cx="78867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7465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_General slide">
    <p:spTree>
      <p:nvGrpSpPr>
        <p:cNvPr id="1" name=""/>
        <p:cNvGrpSpPr/>
        <p:nvPr/>
      </p:nvGrpSpPr>
      <p:grpSpPr>
        <a:xfrm>
          <a:off x="0" y="0"/>
          <a:ext cx="0" cy="0"/>
          <a:chOff x="0" y="0"/>
          <a:chExt cx="0" cy="0"/>
        </a:xfrm>
      </p:grpSpPr>
      <p:sp>
        <p:nvSpPr>
          <p:cNvPr id="4" name="Rectangle 3"/>
          <p:cNvSpPr/>
          <p:nvPr userDrawn="1"/>
        </p:nvSpPr>
        <p:spPr>
          <a:xfrm>
            <a:off x="0" y="0"/>
            <a:ext cx="133815" cy="6858000"/>
          </a:xfrm>
          <a:prstGeom prst="rect">
            <a:avLst/>
          </a:prstGeom>
          <a:solidFill>
            <a:srgbClr val="F1BA39"/>
          </a:solidFill>
          <a:ln>
            <a:solidFill>
              <a:srgbClr val="F1BA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2" name="Title 1"/>
          <p:cNvSpPr>
            <a:spLocks noGrp="1"/>
          </p:cNvSpPr>
          <p:nvPr>
            <p:ph type="title"/>
          </p:nvPr>
        </p:nvSpPr>
        <p:spPr>
          <a:xfrm>
            <a:off x="462841" y="365126"/>
            <a:ext cx="8104149"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24963" y="324030"/>
            <a:ext cx="1342027" cy="359172"/>
          </a:xfrm>
          <a:prstGeom prst="rect">
            <a:avLst/>
          </a:prstGeom>
        </p:spPr>
      </p:pic>
    </p:spTree>
    <p:extLst>
      <p:ext uri="{BB962C8B-B14F-4D97-AF65-F5344CB8AC3E}">
        <p14:creationId xmlns:p14="http://schemas.microsoft.com/office/powerpoint/2010/main" val="381490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09C011-6F69-4226-B5C9-CC57D7F2543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725912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09C011-6F69-4226-B5C9-CC57D7F25431}" type="datetimeFigureOut">
              <a:rPr lang="en-GB" smtClean="0"/>
              <a:t>29/07/2021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96676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09C011-6F69-4226-B5C9-CC57D7F25431}" type="datetimeFigureOut">
              <a:rPr lang="en-GB" smtClean="0"/>
              <a:t>29/07/2021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53605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09C011-6F69-4226-B5C9-CC57D7F25431}" type="datetimeFigureOut">
              <a:rPr lang="en-GB" smtClean="0"/>
              <a:t>29/07/2021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89309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09C011-6F69-4226-B5C9-CC57D7F25431}" type="datetimeFigureOut">
              <a:rPr lang="en-GB" smtClean="0"/>
              <a:t>29/07/2021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239952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09C011-6F69-4226-B5C9-CC57D7F25431}" type="datetimeFigureOut">
              <a:rPr lang="en-GB" smtClean="0"/>
              <a:t>29/07/2021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43533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09C011-6F69-4226-B5C9-CC57D7F25431}" type="datetimeFigureOut">
              <a:rPr lang="en-GB" smtClean="0"/>
              <a:t>29/07/2021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97751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09C011-6F69-4226-B5C9-CC57D7F25431}" type="datetimeFigureOut">
              <a:rPr lang="en-GB" smtClean="0"/>
              <a:t>29/07/2021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D88ADA-4EF0-4812-8F08-C9419BBA1F9C}" type="slidenum">
              <a:rPr lang="en-GB" smtClean="0"/>
              <a:t>‹#›</a:t>
            </a:fld>
            <a:endParaRPr lang="en-GB"/>
          </a:p>
        </p:txBody>
      </p:sp>
    </p:spTree>
    <p:extLst>
      <p:ext uri="{BB962C8B-B14F-4D97-AF65-F5344CB8AC3E}">
        <p14:creationId xmlns:p14="http://schemas.microsoft.com/office/powerpoint/2010/main" val="358013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9C011-6F69-4226-B5C9-CC57D7F25431}" type="datetimeFigureOut">
              <a:rPr lang="en-GB" smtClean="0"/>
              <a:t>29/07/2021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D88ADA-4EF0-4812-8F08-C9419BBA1F9C}" type="slidenum">
              <a:rPr lang="en-GB" smtClean="0"/>
              <a:t>‹#›</a:t>
            </a:fld>
            <a:endParaRPr lang="en-GB"/>
          </a:p>
        </p:txBody>
      </p:sp>
      <p:sp>
        <p:nvSpPr>
          <p:cNvPr id="7" name="Rectangle 6"/>
          <p:cNvSpPr/>
          <p:nvPr userDrawn="1"/>
        </p:nvSpPr>
        <p:spPr>
          <a:xfrm>
            <a:off x="0" y="0"/>
            <a:ext cx="178420" cy="6858000"/>
          </a:xfrm>
          <a:prstGeom prst="rect">
            <a:avLst/>
          </a:prstGeom>
          <a:solidFill>
            <a:srgbClr val="F1BA39"/>
          </a:solidFill>
          <a:ln>
            <a:solidFill>
              <a:srgbClr val="F1BA3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68772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A4B689-A6AB-8F47-891B-1B3F9294ED4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pic>
        <p:nvPicPr>
          <p:cNvPr id="7" name="Picture 6">
            <a:extLst>
              <a:ext uri="{FF2B5EF4-FFF2-40B4-BE49-F238E27FC236}">
                <a16:creationId xmlns:a16="http://schemas.microsoft.com/office/drawing/2014/main" id="{51763D94-DB62-B544-A461-D4C184DA250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 name="Picture 9">
            <a:extLst>
              <a:ext uri="{FF2B5EF4-FFF2-40B4-BE49-F238E27FC236}">
                <a16:creationId xmlns:a16="http://schemas.microsoft.com/office/drawing/2014/main" id="{9CB6836B-C4D3-CB46-A963-2A2108B65AB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7723" y="5731052"/>
            <a:ext cx="575254" cy="761823"/>
          </a:xfrm>
          <a:prstGeom prst="rect">
            <a:avLst/>
          </a:prstGeom>
        </p:spPr>
      </p:pic>
    </p:spTree>
    <p:extLst>
      <p:ext uri="{BB962C8B-B14F-4D97-AF65-F5344CB8AC3E}">
        <p14:creationId xmlns:p14="http://schemas.microsoft.com/office/powerpoint/2010/main" val="3046132657"/>
      </p:ext>
    </p:extLst>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866C7DA-E1B5-464C-9403-6512069D9E93}" type="datetimeFigureOut">
              <a:rPr lang="en-GB" smtClean="0"/>
              <a:t>29/07/2021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CA7F531-4519-4ADD-BE00-69CF6C6D15CE}" type="slidenum">
              <a:rPr lang="en-GB" smtClean="0"/>
              <a:t>‹#›</a:t>
            </a:fld>
            <a:endParaRPr lang="en-GB" dirty="0"/>
          </a:p>
        </p:txBody>
      </p:sp>
      <p:pic>
        <p:nvPicPr>
          <p:cNvPr id="13" name="Picture 1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43" y="0"/>
            <a:ext cx="9141716" cy="6858000"/>
          </a:xfrm>
          <a:prstGeom prst="rect">
            <a:avLst/>
          </a:prstGeom>
        </p:spPr>
      </p:pic>
      <p:pic>
        <p:nvPicPr>
          <p:cNvPr id="12" name="Picture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194504" y="590351"/>
            <a:ext cx="2483933" cy="665594"/>
          </a:xfrm>
          <a:prstGeom prst="rect">
            <a:avLst/>
          </a:prstGeom>
        </p:spPr>
      </p:pic>
    </p:spTree>
    <p:extLst>
      <p:ext uri="{BB962C8B-B14F-4D97-AF65-F5344CB8AC3E}">
        <p14:creationId xmlns:p14="http://schemas.microsoft.com/office/powerpoint/2010/main" val="2202636137"/>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content_design_team@policeconduct.gov.uk"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8.jpeg"/><Relationship Id="rId4" Type="http://schemas.openxmlformats.org/officeDocument/2006/relationships/hyperlink" Target="mailto:research@policeconduct.gov.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90" name="Shape 190"/>
          <p:cNvSpPr txBox="1">
            <a:spLocks noGrp="1"/>
          </p:cNvSpPr>
          <p:nvPr>
            <p:ph type="sldNum" sz="quarter" idx="12"/>
          </p:nvPr>
        </p:nvSpPr>
        <p:spPr>
          <a:prstGeom prst="rect">
            <a:avLst/>
          </a:prstGeom>
          <a:noFill/>
          <a:ln>
            <a:noFill/>
          </a:ln>
        </p:spPr>
        <p:txBody>
          <a:bodyPr vert="horz" wrap="square" lIns="68569" tIns="34275" rIns="68569" bIns="34275" rtlCol="0" anchor="ctr" anchorCtr="0">
            <a:noAutofit/>
          </a:bodyPr>
          <a:lstStyle/>
          <a:p>
            <a:pPr defTabSz="685800">
              <a:buSzPct val="25000"/>
              <a:defRPr/>
            </a:pPr>
            <a:fld id="{00000000-1234-1234-1234-123412341234}" type="slidenum">
              <a:rPr lang="en-GB" sz="750">
                <a:solidFill>
                  <a:srgbClr val="000000"/>
                </a:solidFill>
                <a:latin typeface="Arial"/>
                <a:ea typeface="Arial"/>
                <a:cs typeface="Arial"/>
                <a:sym typeface="Arial"/>
              </a:rPr>
              <a:pPr defTabSz="685800">
                <a:buSzPct val="25000"/>
                <a:defRPr/>
              </a:pPr>
              <a:t>1</a:t>
            </a:fld>
            <a:endParaRPr lang="en-GB" sz="750" dirty="0">
              <a:solidFill>
                <a:srgbClr val="000000"/>
              </a:solidFill>
              <a:latin typeface="Arial"/>
              <a:ea typeface="Arial"/>
              <a:cs typeface="Arial"/>
              <a:sym typeface="Arial"/>
            </a:endParaRPr>
          </a:p>
        </p:txBody>
      </p:sp>
      <p:sp>
        <p:nvSpPr>
          <p:cNvPr id="2" name="TextBox 1">
            <a:extLst>
              <a:ext uri="{FF2B5EF4-FFF2-40B4-BE49-F238E27FC236}">
                <a16:creationId xmlns:a16="http://schemas.microsoft.com/office/drawing/2014/main" id="{E014B1E7-A471-4C6C-B461-8769CB0E326D}"/>
              </a:ext>
            </a:extLst>
          </p:cNvPr>
          <p:cNvSpPr txBox="1"/>
          <p:nvPr/>
        </p:nvSpPr>
        <p:spPr>
          <a:xfrm>
            <a:off x="1146375" y="2660635"/>
            <a:ext cx="6690549" cy="2446824"/>
          </a:xfrm>
          <a:prstGeom prst="rect">
            <a:avLst/>
          </a:prstGeom>
          <a:noFill/>
        </p:spPr>
        <p:txBody>
          <a:bodyPr wrap="square" rtlCol="0">
            <a:spAutoFit/>
          </a:bodyPr>
          <a:lstStyle/>
          <a:p>
            <a:pPr defTabSz="685800"/>
            <a:r>
              <a:rPr lang="en-US" sz="4050" b="1" dirty="0">
                <a:solidFill>
                  <a:prstClr val="white"/>
                </a:solidFill>
                <a:latin typeface="Calibri" panose="020F0502020204030204"/>
              </a:rPr>
              <a:t>Deaths during or following police contact</a:t>
            </a:r>
          </a:p>
          <a:p>
            <a:pPr defTabSz="685800"/>
            <a:r>
              <a:rPr lang="en-US" sz="2400" dirty="0">
                <a:solidFill>
                  <a:schemeClr val="bg1"/>
                </a:solidFill>
                <a:latin typeface="Arial" panose="020B0604020202020204" pitchFamily="34" charset="0"/>
                <a:cs typeface="Arial" panose="020B0604020202020204" pitchFamily="34" charset="0"/>
              </a:rPr>
              <a:t>Statistics for England and Wales 2020/21</a:t>
            </a:r>
          </a:p>
          <a:p>
            <a:pPr defTabSz="685800"/>
            <a:endParaRPr lang="en-US" sz="1350" b="1" dirty="0">
              <a:solidFill>
                <a:prstClr val="white"/>
              </a:solidFill>
              <a:latin typeface="Calibri" panose="020F0502020204030204"/>
            </a:endParaRPr>
          </a:p>
          <a:p>
            <a:pPr defTabSz="685800"/>
            <a:endParaRPr lang="en-US" sz="1350" b="1" dirty="0">
              <a:solidFill>
                <a:prstClr val="white"/>
              </a:solidFill>
              <a:latin typeface="Calibri" panose="020F0502020204030204"/>
            </a:endParaRPr>
          </a:p>
          <a:p>
            <a:pPr defTabSz="685800"/>
            <a:r>
              <a:rPr lang="en-US" sz="2100" b="1" dirty="0">
                <a:solidFill>
                  <a:prstClr val="white"/>
                </a:solidFill>
                <a:latin typeface="Calibri" panose="020F0502020204030204"/>
              </a:rPr>
              <a:t>29 July 2021</a:t>
            </a:r>
            <a:endParaRPr lang="en-GB" sz="2100" b="1" dirty="0">
              <a:solidFill>
                <a:prstClr val="white"/>
              </a:solidFill>
              <a:latin typeface="Calibri" panose="020F0502020204030204"/>
            </a:endParaRPr>
          </a:p>
        </p:txBody>
      </p:sp>
    </p:spTree>
    <p:extLst>
      <p:ext uri="{BB962C8B-B14F-4D97-AF65-F5344CB8AC3E}">
        <p14:creationId xmlns:p14="http://schemas.microsoft.com/office/powerpoint/2010/main" val="1725016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64C4C24-2661-4B8C-B51A-6E663BDCB3ED}"/>
              </a:ext>
            </a:extLst>
          </p:cNvPr>
          <p:cNvSpPr/>
          <p:nvPr/>
        </p:nvSpPr>
        <p:spPr>
          <a:xfrm>
            <a:off x="633412" y="2136339"/>
            <a:ext cx="8212876" cy="2708434"/>
          </a:xfrm>
          <a:prstGeom prst="rect">
            <a:avLst/>
          </a:prstGeom>
        </p:spPr>
        <p:txBody>
          <a:bodyPr wrap="square">
            <a:spAutoFit/>
          </a:bodyPr>
          <a:lstStyle/>
          <a:p>
            <a:r>
              <a:rPr lang="en-GB" i="1" dirty="0"/>
              <a:t> </a:t>
            </a:r>
            <a:r>
              <a:rPr lang="en-GB" sz="2400" i="1" dirty="0">
                <a:latin typeface="Arial" panose="020B0604020202020204" pitchFamily="34" charset="0"/>
                <a:cs typeface="Arial" panose="020B0604020202020204" pitchFamily="34" charset="0"/>
              </a:rPr>
              <a:t>Shootings</a:t>
            </a:r>
          </a:p>
          <a:p>
            <a:endParaRPr lang="en-GB" sz="2400" i="1"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was one fatal shooting. The deceased was White and the incident is subject to an ongoing independent investigation.</a:t>
            </a: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This is down on the three shootings in 2019/20 and is the lowest figure since 2014/15, when there was one shooting. </a:t>
            </a:r>
          </a:p>
          <a:p>
            <a:endParaRPr lang="en-GB" sz="2400" i="1" dirty="0">
              <a:latin typeface="Arial" panose="020B0604020202020204" pitchFamily="34" charset="0"/>
              <a:cs typeface="Arial" panose="020B0604020202020204" pitchFamily="34" charset="0"/>
            </a:endParaRPr>
          </a:p>
          <a:p>
            <a:endParaRPr lang="en-GB" dirty="0"/>
          </a:p>
        </p:txBody>
      </p:sp>
      <p:pic>
        <p:nvPicPr>
          <p:cNvPr id="6" name="Content Placeholder 3">
            <a:extLst>
              <a:ext uri="{FF2B5EF4-FFF2-40B4-BE49-F238E27FC236}">
                <a16:creationId xmlns:a16="http://schemas.microsoft.com/office/drawing/2014/main" id="{DC8B0158-C34D-4A20-93B2-0B4F12C8F2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7" name="TextBox 6">
            <a:extLst>
              <a:ext uri="{FF2B5EF4-FFF2-40B4-BE49-F238E27FC236}">
                <a16:creationId xmlns:a16="http://schemas.microsoft.com/office/drawing/2014/main" id="{D106AC39-9A4B-4297-A35B-D0F3AB253C5C}"/>
              </a:ext>
            </a:extLst>
          </p:cNvPr>
          <p:cNvSpPr txBox="1"/>
          <p:nvPr/>
        </p:nvSpPr>
        <p:spPr>
          <a:xfrm>
            <a:off x="546919" y="1285012"/>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4455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24611" y="1499922"/>
            <a:ext cx="8521542" cy="3858155"/>
          </a:xfrm>
        </p:spPr>
        <p:txBody>
          <a:bodyPr>
            <a:noAutofit/>
          </a:bodyPr>
          <a:lstStyle/>
          <a:p>
            <a:r>
              <a:rPr lang="en-GB" i="1" dirty="0">
                <a:latin typeface="Arial" panose="020B0604020202020204" pitchFamily="34" charset="0"/>
                <a:cs typeface="Arial" panose="020B0604020202020204" pitchFamily="34" charset="0"/>
              </a:rPr>
              <a:t>Road traffic incidents</a:t>
            </a:r>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were 20 fatal police-related road traffic incidents (RTIs), resulting in 25 fatalities. The number of fatal RTI incidents last year was 24. While this figure has fluctuated over the past 11 years, this year’s figure represents the fifth lowest number recorded over the 17-year period since 2004/05, when these statistics were first published.</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There was a slight rise in fatalities this year (25 in 2020/21 up from 24 in 2019/20). These figures are subject to fluctuation and therefore caution should be taken when making year-on-year comparisons.</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25 fatalities, 20 resulted from pursuit-related activity. The number of pursuit-related fatalities has slightly increased this year but remains in line with the average seen over previous years.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were three pursuit-related incidents that resulted in multiple fatalities (three incidents accounted for eight fatalities)</a:t>
            </a:r>
          </a:p>
          <a:p>
            <a:pPr marL="342900" lvl="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lvl="0"/>
            <a:endParaRPr lang="en-GB" sz="2000" dirty="0">
              <a:latin typeface="Arial" panose="020B0604020202020204" pitchFamily="34" charset="0"/>
              <a:cs typeface="Arial" panose="020B0604020202020204" pitchFamily="34" charset="0"/>
            </a:endParaRPr>
          </a:p>
          <a:p>
            <a:r>
              <a:rPr lang="en-GB" sz="1800" dirty="0"/>
              <a:t> </a:t>
            </a: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424611" y="767512"/>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688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24611" y="1229177"/>
            <a:ext cx="8521542" cy="3858155"/>
          </a:xfrm>
        </p:spPr>
        <p:txBody>
          <a:bodyPr>
            <a:noAutofit/>
          </a:bodyPr>
          <a:lstStyle/>
          <a:p>
            <a:r>
              <a:rPr lang="en-GB" i="1" dirty="0">
                <a:latin typeface="Arial" panose="020B0604020202020204" pitchFamily="34" charset="0"/>
                <a:cs typeface="Arial" panose="020B0604020202020204" pitchFamily="34" charset="0"/>
              </a:rPr>
              <a:t>Road traffic incidents</a:t>
            </a:r>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20 pursuit-related fatalities – sixteen were the driver or passenger in the pursued vehicle, three people were pedestrians who were hit by the pursued or suspect vehicle and one was in an unrelated vehicle hit by the car being pursued.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There was one emergency response related incident and fatality. This is a decrease compared to the three recorded last year. It is the lowest number of emergency response-related incidents and fatalities recorded since 2016/17 when there were zero.</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There were 4 ‘other’ police traffic activity incidents and fatalities. Two incidents happened while the police were on routine patrol or driving duties and two happened when a vehicle responded to the presence of the police.</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average age of the people who died was 28. This decreases to 23 if the deceased was the driver or passenger in the pursued or fleeing vehicle. It increases to 46 if the deceased was a pedestrian, cyclist or a driver or passenger in a vehicle hit by either the police or the pursued or a fleeing vehicle.</a:t>
            </a:r>
          </a:p>
          <a:p>
            <a:pPr marL="342900" lvl="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lvl="0"/>
            <a:endParaRPr lang="en-GB" sz="2000" dirty="0">
              <a:latin typeface="Arial" panose="020B0604020202020204" pitchFamily="34" charset="0"/>
              <a:cs typeface="Arial" panose="020B0604020202020204" pitchFamily="34" charset="0"/>
            </a:endParaRPr>
          </a:p>
          <a:p>
            <a:r>
              <a:rPr lang="en-GB" sz="1800" dirty="0"/>
              <a:t> </a:t>
            </a: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355454" y="433388"/>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5658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586016" y="2038100"/>
            <a:ext cx="8011064" cy="3232963"/>
          </a:xfrm>
        </p:spPr>
        <p:txBody>
          <a:bodyPr>
            <a:noAutofit/>
          </a:bodyPr>
          <a:lstStyle/>
          <a:p>
            <a:r>
              <a:rPr lang="en-GB" i="1" dirty="0">
                <a:latin typeface="Arial" panose="020B0604020202020204" pitchFamily="34" charset="0"/>
                <a:cs typeface="Arial" panose="020B0604020202020204" pitchFamily="34" charset="0"/>
              </a:rPr>
              <a:t>Apparent suicides following police custody</a:t>
            </a:r>
            <a:endParaRPr lang="en-GB"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number of recorded apparent suicides following custody was 54, the same as the 54 recorded in 2019/20. This is the lowest figure recorded since 2012/13 when there was a notable increase in this category. However, the number still remains higher than the average before 2012/13.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Twenty-six (48%) of those who died had been arrested for an alleged sexual offence – of these, 21 (39%) involved offences against children. These proportions are higher than the figures recorded last year (30% and 22% respectively) and higher than average figures. </a:t>
            </a:r>
          </a:p>
          <a:p>
            <a:r>
              <a:rPr lang="en-GB" sz="1800" i="1" dirty="0"/>
              <a:t> </a:t>
            </a:r>
            <a:endParaRPr lang="en-GB" sz="1800" dirty="0"/>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546919" y="1005059"/>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115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355679" y="1544649"/>
            <a:ext cx="8432642" cy="3232963"/>
          </a:xfrm>
        </p:spPr>
        <p:txBody>
          <a:bodyPr>
            <a:noAutofit/>
          </a:bodyPr>
          <a:lstStyle/>
          <a:p>
            <a:r>
              <a:rPr lang="en-GB" i="1" dirty="0">
                <a:latin typeface="Arial" panose="020B0604020202020204" pitchFamily="34" charset="0"/>
                <a:cs typeface="Arial" panose="020B0604020202020204" pitchFamily="34" charset="0"/>
              </a:rPr>
              <a:t>Other deaths following police contact – independent only</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IOPC independently investigated the deaths of 92 people who died during or following other contact with the police, a decrease from 107 in 2019/20. This is the third consecutive year that the reported number of deaths in this category has decreased.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number of deaths that will be recorded in this category is directly impacted by our approach to conducting independent investigations, as inclusion into the annual statistical report is based on there being one. Any change in this category does not, therefore, necessarily indicate an increase or decrease in the number of people who have died following some form of contact with the police.</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 </a:t>
            </a:r>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355679" y="664517"/>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535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331E1EF-A7EA-436A-B0A7-FD21443DB43E}"/>
              </a:ext>
            </a:extLst>
          </p:cNvPr>
          <p:cNvSpPr/>
          <p:nvPr/>
        </p:nvSpPr>
        <p:spPr>
          <a:xfrm>
            <a:off x="297711" y="1731674"/>
            <a:ext cx="8548577" cy="4585871"/>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Other deaths following police contact – independents only</a:t>
            </a:r>
          </a:p>
          <a:p>
            <a:endParaRPr lang="en-GB"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86 fatalities followed contact with the police, either directly or indirectly, after concerns were raised about someone’s welfare – of these, 21 related to a report of a missing person. The police generally did not have direct contact with the deceased in these circumstances. Of these 21 people, 13 people were also identified as at risk of self-harm or suicide.</a:t>
            </a: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these 86 fatalities, 21 were linked to concerns that were domestic related. Women accounted for a higher proportion in this contact type than they did in the other deaths in or following police contact categories that were investigated independently.</a:t>
            </a:r>
          </a:p>
          <a:p>
            <a:endParaRPr lang="en-GB" sz="2400" dirty="0">
              <a:latin typeface="Arial" panose="020B0604020202020204" pitchFamily="34" charset="0"/>
              <a:cs typeface="Arial" panose="020B0604020202020204" pitchFamily="34" charset="0"/>
            </a:endParaRPr>
          </a:p>
        </p:txBody>
      </p:sp>
      <p:pic>
        <p:nvPicPr>
          <p:cNvPr id="6" name="Content Placeholder 3">
            <a:extLst>
              <a:ext uri="{FF2B5EF4-FFF2-40B4-BE49-F238E27FC236}">
                <a16:creationId xmlns:a16="http://schemas.microsoft.com/office/drawing/2014/main" id="{1CC123B1-B73C-46F3-9C59-58FAC6D419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7" name="TextBox 6">
            <a:extLst>
              <a:ext uri="{FF2B5EF4-FFF2-40B4-BE49-F238E27FC236}">
                <a16:creationId xmlns:a16="http://schemas.microsoft.com/office/drawing/2014/main" id="{990E6A12-B352-492C-B7BC-12391B295987}"/>
              </a:ext>
            </a:extLst>
          </p:cNvPr>
          <p:cNvSpPr txBox="1"/>
          <p:nvPr/>
        </p:nvSpPr>
        <p:spPr>
          <a:xfrm>
            <a:off x="355679" y="104919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0040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27F61A-0405-40BD-96BB-56DCE1BD2620}"/>
              </a:ext>
            </a:extLst>
          </p:cNvPr>
          <p:cNvSpPr/>
          <p:nvPr/>
        </p:nvSpPr>
        <p:spPr>
          <a:xfrm>
            <a:off x="425302" y="1998391"/>
            <a:ext cx="8293395" cy="4278094"/>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Other deaths following police contact – independents only</a:t>
            </a:r>
          </a:p>
          <a:p>
            <a:endParaRPr lang="en-GB" sz="2400" i="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During 2020/21, just over a quarter of investigations into deaths following police contact related to incidents where someone had reported being concerned about a person’s risk of self-harm, risk of suicide, or mental health, a similar proportion to 2019/20. Over a fifth of investigations into deaths following police contact were domestic-related. These two types of concern for welfare are both linked to current thematic work areas. This may result in the number of these types of investigations increasing and/or forming a larger proportion of the ‘other contact’ deaths that the IOPC independently investigates.</a:t>
            </a:r>
          </a:p>
          <a:p>
            <a:endParaRPr lang="en-GB" sz="2400" i="1" dirty="0">
              <a:latin typeface="Arial" panose="020B0604020202020204" pitchFamily="34" charset="0"/>
              <a:cs typeface="Arial" panose="020B0604020202020204" pitchFamily="34" charset="0"/>
            </a:endParaRPr>
          </a:p>
        </p:txBody>
      </p:sp>
      <p:pic>
        <p:nvPicPr>
          <p:cNvPr id="5" name="Content Placeholder 3">
            <a:extLst>
              <a:ext uri="{FF2B5EF4-FFF2-40B4-BE49-F238E27FC236}">
                <a16:creationId xmlns:a16="http://schemas.microsoft.com/office/drawing/2014/main" id="{80217F02-D945-45D6-9B38-B39EF0DA46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6" name="TextBox 5">
            <a:extLst>
              <a:ext uri="{FF2B5EF4-FFF2-40B4-BE49-F238E27FC236}">
                <a16:creationId xmlns:a16="http://schemas.microsoft.com/office/drawing/2014/main" id="{15EA2B6A-C4F1-4908-804E-873455793286}"/>
              </a:ext>
            </a:extLst>
          </p:cNvPr>
          <p:cNvSpPr txBox="1"/>
          <p:nvPr/>
        </p:nvSpPr>
        <p:spPr>
          <a:xfrm>
            <a:off x="355679" y="1049193"/>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0759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3888" y="1248263"/>
            <a:ext cx="8011064" cy="4046001"/>
          </a:xfrm>
        </p:spPr>
        <p:txBody>
          <a:bodyPr>
            <a:noAutofit/>
          </a:bodyPr>
          <a:lstStyle/>
          <a:p>
            <a:r>
              <a:rPr lang="en-GB" sz="1800" dirty="0">
                <a:latin typeface="Arial" panose="020B0604020202020204" pitchFamily="34" charset="0"/>
                <a:cs typeface="Arial" panose="020B0604020202020204" pitchFamily="34" charset="0"/>
              </a:rPr>
              <a:t>The full report is available on our website.</a:t>
            </a:r>
            <a:r>
              <a:rPr lang="en-GB" sz="1800" b="1" dirty="0">
                <a:latin typeface="Arial" panose="020B0604020202020204" pitchFamily="34" charset="0"/>
                <a:cs typeface="Arial" panose="020B0604020202020204" pitchFamily="34" charset="0"/>
              </a:rPr>
              <a:t> </a:t>
            </a:r>
          </a:p>
          <a:p>
            <a:endParaRPr lang="en-GB" sz="1800" b="1" dirty="0">
              <a:latin typeface="Arial" panose="020B0604020202020204" pitchFamily="34" charset="0"/>
              <a:cs typeface="Arial" panose="020B0604020202020204" pitchFamily="34" charset="0"/>
            </a:endParaRPr>
          </a:p>
          <a:p>
            <a:r>
              <a:rPr lang="en-GB" sz="1800" dirty="0">
                <a:latin typeface="Arial" panose="020B0604020202020204" pitchFamily="34" charset="0"/>
                <a:ea typeface="Times New Roman" panose="02020603050405020304" pitchFamily="18" charset="0"/>
                <a:cs typeface="Arial" panose="020B0604020202020204" pitchFamily="34" charset="0"/>
              </a:rPr>
              <a:t>If you have difficulties accessing the report please email, </a:t>
            </a:r>
            <a:r>
              <a:rPr lang="en-GB" sz="1800" dirty="0">
                <a:latin typeface="Arial" panose="020B0604020202020204" pitchFamily="34" charset="0"/>
                <a:ea typeface="Times New Roman" panose="02020603050405020304" pitchFamily="18" charset="0"/>
                <a:cs typeface="Arial" panose="020B0604020202020204" pitchFamily="34" charset="0"/>
                <a:hlinkClick r:id="rId3"/>
              </a:rPr>
              <a:t>content_design_team@policeconduct.gov.uk</a:t>
            </a:r>
            <a:endParaRPr lang="en-GB" sz="1800" dirty="0">
              <a:latin typeface="Arial" panose="020B0604020202020204" pitchFamily="34" charset="0"/>
              <a:ea typeface="Times New Roman" panose="02020603050405020304" pitchFamily="18" charset="0"/>
              <a:cs typeface="Arial" panose="020B0604020202020204" pitchFamily="34" charset="0"/>
            </a:endParaRPr>
          </a:p>
          <a:p>
            <a:endParaRPr lang="en-GB" sz="1800" dirty="0">
              <a:latin typeface="Arial" panose="020B0604020202020204" pitchFamily="34" charset="0"/>
              <a:ea typeface="Times New Roman" panose="02020603050405020304" pitchFamily="18" charset="0"/>
              <a:cs typeface="Arial" panose="020B0604020202020204" pitchFamily="34" charset="0"/>
            </a:endParaRPr>
          </a:p>
          <a:p>
            <a:r>
              <a:rPr lang="en-GB" sz="1800" dirty="0">
                <a:latin typeface="Arial" panose="020B0604020202020204" pitchFamily="34" charset="0"/>
                <a:ea typeface="Times New Roman" panose="02020603050405020304" pitchFamily="18" charset="0"/>
                <a:cs typeface="Arial" panose="020B0604020202020204" pitchFamily="34" charset="0"/>
              </a:rPr>
              <a:t>For any questions or comments about the report or the statistics please email, </a:t>
            </a:r>
            <a:r>
              <a:rPr lang="en-GB" sz="1800" dirty="0">
                <a:latin typeface="Arial" panose="020B0604020202020204" pitchFamily="34" charset="0"/>
                <a:ea typeface="Times New Roman" panose="02020603050405020304" pitchFamily="18" charset="0"/>
                <a:cs typeface="Arial" panose="020B0604020202020204" pitchFamily="34" charset="0"/>
                <a:hlinkClick r:id="rId4"/>
              </a:rPr>
              <a:t>research@policeconduct.gov.uk</a:t>
            </a:r>
            <a:endParaRPr lang="en-GB" sz="1800" dirty="0">
              <a:latin typeface="Arial" panose="020B0604020202020204" pitchFamily="34" charset="0"/>
              <a:ea typeface="Times New Roman" panose="02020603050405020304" pitchFamily="18" charset="0"/>
              <a:cs typeface="Arial" panose="020B0604020202020204" pitchFamily="34" charset="0"/>
            </a:endParaRPr>
          </a:p>
          <a:p>
            <a:endParaRPr lang="en-GB" sz="1800" dirty="0">
              <a:latin typeface="Arial" panose="020B0604020202020204" pitchFamily="34" charset="0"/>
              <a:ea typeface="Times New Roman" panose="02020603050405020304" pitchFamily="18" charset="0"/>
              <a:cs typeface="Arial" panose="020B0604020202020204" pitchFamily="34" charset="0"/>
            </a:endParaRPr>
          </a:p>
          <a:p>
            <a:r>
              <a:rPr lang="en-GB" sz="1800" b="1" dirty="0">
                <a:latin typeface="Arial" panose="020B0604020202020204" pitchFamily="34" charset="0"/>
                <a:cs typeface="Arial" panose="020B0604020202020204" pitchFamily="34" charset="0"/>
              </a:rPr>
              <a:t>Website: www.policeconduct.gov.uk</a:t>
            </a:r>
          </a:p>
          <a:p>
            <a:r>
              <a:rPr lang="en-GB" sz="1800" dirty="0">
                <a:latin typeface="Arial" panose="020B0604020202020204" pitchFamily="34" charset="0"/>
                <a:cs typeface="Arial" panose="020B0604020202020204" pitchFamily="34" charset="0"/>
              </a:rPr>
              <a:t>Twitter: @</a:t>
            </a:r>
            <a:r>
              <a:rPr lang="en-GB" sz="1800" dirty="0" err="1">
                <a:latin typeface="Arial" panose="020B0604020202020204" pitchFamily="34" charset="0"/>
                <a:cs typeface="Arial" panose="020B0604020202020204" pitchFamily="34" charset="0"/>
              </a:rPr>
              <a:t>policeconduct</a:t>
            </a:r>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Email: enquiries@policeconduct.gov.uk</a:t>
            </a:r>
          </a:p>
          <a:p>
            <a:r>
              <a:rPr lang="en-GB" sz="1800" dirty="0">
                <a:latin typeface="Arial" panose="020B0604020202020204" pitchFamily="34" charset="0"/>
                <a:cs typeface="Arial" panose="020B0604020202020204" pitchFamily="34" charset="0"/>
              </a:rPr>
              <a:t>Phone: 0300 020 0096</a:t>
            </a:r>
          </a:p>
          <a:p>
            <a:r>
              <a:rPr lang="en-GB" sz="1800" dirty="0">
                <a:latin typeface="Arial" panose="020B0604020202020204" pitchFamily="34" charset="0"/>
                <a:cs typeface="Arial" panose="020B0604020202020204" pitchFamily="34" charset="0"/>
              </a:rPr>
              <a:t>Text relay: 18001 0207 166 3000</a:t>
            </a:r>
          </a:p>
          <a:p>
            <a:endParaRPr lang="en-GB" sz="1800"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4294967295"/>
          </p:nvPr>
        </p:nvPicPr>
        <p:blipFill>
          <a:blip r:embed="rId5"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509048" y="664517"/>
            <a:ext cx="8050161" cy="461665"/>
          </a:xfrm>
          <a:prstGeom prst="rect">
            <a:avLst/>
          </a:prstGeom>
          <a:noFill/>
        </p:spPr>
        <p:txBody>
          <a:bodyPr wrap="square" rtlCol="0">
            <a:spAutoFit/>
          </a:bodyPr>
          <a:lstStyle/>
          <a:p>
            <a:r>
              <a:rPr lang="en-GB" sz="2400"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To find out more</a:t>
            </a:r>
          </a:p>
        </p:txBody>
      </p:sp>
    </p:spTree>
    <p:extLst>
      <p:ext uri="{BB962C8B-B14F-4D97-AF65-F5344CB8AC3E}">
        <p14:creationId xmlns:p14="http://schemas.microsoft.com/office/powerpoint/2010/main" val="389155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0FB243-451C-4726-9C55-9FE8BD1C032B}"/>
              </a:ext>
            </a:extLst>
          </p:cNvPr>
          <p:cNvSpPr/>
          <p:nvPr/>
        </p:nvSpPr>
        <p:spPr>
          <a:xfrm>
            <a:off x="623888" y="1064627"/>
            <a:ext cx="8185354" cy="4524315"/>
          </a:xfrm>
          <a:prstGeom prst="rect">
            <a:avLst/>
          </a:prstGeom>
        </p:spPr>
        <p:txBody>
          <a:bodyPr wrap="square">
            <a:spAutoFit/>
          </a:bodyPr>
          <a:lstStyle/>
          <a:p>
            <a:endParaRPr lang="en-US" dirty="0"/>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This report presents figures on deaths during or following police contact that happened between 1 April 2020 and 31 March 2021. It provides a definitive set of figures for England and Wales, and an overview of the nature and circumstances in which these deaths occurred.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It is the seventeenth in a series of statistical reports on this subject, published annually by the IOPC, formerly the Independent Police Complaints Commission (IPCC). </a:t>
            </a:r>
          </a:p>
          <a:p>
            <a:endParaRPr lang="en-US" dirty="0">
              <a:latin typeface="Arial" panose="020B0604020202020204" pitchFamily="34" charset="0"/>
              <a:cs typeface="Arial" panose="020B0604020202020204" pitchFamily="34" charset="0"/>
            </a:endParaRPr>
          </a:p>
          <a:p>
            <a:endParaRPr lang="en-US" dirty="0"/>
          </a:p>
          <a:p>
            <a:endParaRPr lang="en-GB" dirty="0"/>
          </a:p>
        </p:txBody>
      </p:sp>
      <p:sp>
        <p:nvSpPr>
          <p:cNvPr id="3" name="TextBox 2">
            <a:extLst>
              <a:ext uri="{FF2B5EF4-FFF2-40B4-BE49-F238E27FC236}">
                <a16:creationId xmlns:a16="http://schemas.microsoft.com/office/drawing/2014/main" id="{85157655-4D1A-47F5-BEC7-2FE32DC715DE}"/>
              </a:ext>
            </a:extLst>
          </p:cNvPr>
          <p:cNvSpPr txBox="1"/>
          <p:nvPr/>
        </p:nvSpPr>
        <p:spPr>
          <a:xfrm>
            <a:off x="623888" y="1112252"/>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6789846-A65F-423A-9EDE-5CFE879EB6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3115" y="191207"/>
            <a:ext cx="2681744" cy="842834"/>
          </a:xfrm>
          <a:prstGeom prst="rect">
            <a:avLst/>
          </a:prstGeom>
        </p:spPr>
      </p:pic>
    </p:spTree>
    <p:extLst>
      <p:ext uri="{BB962C8B-B14F-4D97-AF65-F5344CB8AC3E}">
        <p14:creationId xmlns:p14="http://schemas.microsoft.com/office/powerpoint/2010/main" val="330799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F159CA-D394-4116-8450-E1402AE0D72F}"/>
              </a:ext>
            </a:extLst>
          </p:cNvPr>
          <p:cNvSpPr/>
          <p:nvPr/>
        </p:nvSpPr>
        <p:spPr>
          <a:xfrm>
            <a:off x="623888" y="1843950"/>
            <a:ext cx="7464055" cy="3477875"/>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To produce these statistics, we examine the circumstances of all deaths that are referred to us. We decide whether the deaths meet the criteria for inclusion in this report under one of the following categories:</a:t>
            </a:r>
          </a:p>
          <a:p>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deaths in or following police custody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fatal shootings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road traffic fatalities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apparent suicides following police custody</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other deaths following police contact that were subject to an independent investigation</a:t>
            </a:r>
          </a:p>
        </p:txBody>
      </p:sp>
      <p:sp>
        <p:nvSpPr>
          <p:cNvPr id="3" name="TextBox 2">
            <a:extLst>
              <a:ext uri="{FF2B5EF4-FFF2-40B4-BE49-F238E27FC236}">
                <a16:creationId xmlns:a16="http://schemas.microsoft.com/office/drawing/2014/main" id="{C45902FD-509A-4634-97F6-F172A9750A08}"/>
              </a:ext>
            </a:extLst>
          </p:cNvPr>
          <p:cNvSpPr txBox="1"/>
          <p:nvPr/>
        </p:nvSpPr>
        <p:spPr>
          <a:xfrm>
            <a:off x="623888" y="97733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Introduction</a:t>
            </a:r>
            <a:endParaRPr lang="en-GB" sz="3200" b="1"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F650222D-1A08-4CA4-B7C3-4789B67DBC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3115" y="191207"/>
            <a:ext cx="2681744" cy="842834"/>
          </a:xfrm>
          <a:prstGeom prst="rect">
            <a:avLst/>
          </a:prstGeom>
        </p:spPr>
      </p:pic>
    </p:spTree>
    <p:extLst>
      <p:ext uri="{BB962C8B-B14F-4D97-AF65-F5344CB8AC3E}">
        <p14:creationId xmlns:p14="http://schemas.microsoft.com/office/powerpoint/2010/main" val="3531673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7CACF-2402-4352-83EF-D9B56761C4B1}"/>
              </a:ext>
            </a:extLst>
          </p:cNvPr>
          <p:cNvSpPr>
            <a:spLocks noGrp="1"/>
          </p:cNvSpPr>
          <p:nvPr>
            <p:ph type="title"/>
          </p:nvPr>
        </p:nvSpPr>
        <p:spPr>
          <a:xfrm>
            <a:off x="628650" y="2645621"/>
            <a:ext cx="7886700" cy="2589416"/>
          </a:xfrm>
        </p:spPr>
        <p:txBody>
          <a:bodyPr>
            <a:no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National statistics</a:t>
            </a:r>
            <a:br>
              <a:rPr lang="en-GB" sz="28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 UK Statistics Authority has designated these statistics as National Statistics.</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This designation means that the statistics: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meet identified user needs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are well explained and readily accessible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are produced according to sound methods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&gt; are managed impartially and objectively in the public interest</a:t>
            </a:r>
            <a:endParaRPr lang="en-GB"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C370050D-81FA-4530-B4D7-3A92B42C30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82345" y="453381"/>
            <a:ext cx="1833005" cy="1833005"/>
          </a:xfrm>
          <a:prstGeom prst="rect">
            <a:avLst/>
          </a:prstGeom>
        </p:spPr>
      </p:pic>
    </p:spTree>
    <p:extLst>
      <p:ext uri="{BB962C8B-B14F-4D97-AF65-F5344CB8AC3E}">
        <p14:creationId xmlns:p14="http://schemas.microsoft.com/office/powerpoint/2010/main" val="3559830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3888" y="2038309"/>
            <a:ext cx="8298135" cy="3232963"/>
          </a:xfrm>
        </p:spPr>
        <p:txBody>
          <a:bodyPr>
            <a:noAutofit/>
          </a:bodyPr>
          <a:lstStyle/>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During 2019/20, in each category there were: </a:t>
            </a:r>
          </a:p>
          <a:p>
            <a:endParaRPr lang="en-GB"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19 deaths in or following police custody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 police shootings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25</a:t>
            </a:r>
            <a:r>
              <a:rPr lang="en-GB" dirty="0">
                <a:solidFill>
                  <a:srgbClr val="FF0000"/>
                </a:solidFill>
                <a:latin typeface="Arial" panose="020B0604020202020204" pitchFamily="34" charset="0"/>
                <a:cs typeface="Arial" panose="020B0604020202020204" pitchFamily="34" charset="0"/>
              </a:rPr>
              <a:t> </a:t>
            </a:r>
            <a:r>
              <a:rPr lang="en-GB" dirty="0">
                <a:solidFill>
                  <a:schemeClr val="tx1"/>
                </a:solidFill>
                <a:latin typeface="Arial" panose="020B0604020202020204" pitchFamily="34" charset="0"/>
                <a:cs typeface="Arial" panose="020B0604020202020204" pitchFamily="34" charset="0"/>
              </a:rPr>
              <a:t>road traffic fatalities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54 apparent suicides following custody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92 deaths following police contact that were independently investigated</a:t>
            </a:r>
          </a:p>
          <a:p>
            <a:pPr marL="800100" lvl="1" indent="-342900">
              <a:buFont typeface="Arial" panose="020B0604020202020204" pitchFamily="34" charset="0"/>
              <a:buChar char="•"/>
            </a:pPr>
            <a:endParaRPr lang="en-GB" dirty="0">
              <a:solidFill>
                <a:schemeClr val="tx1"/>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The number of deaths in or following custody has remained in line with recent years – an increase of one from last year.</a:t>
            </a:r>
            <a:endParaRPr lang="en-GB" sz="20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623888" y="1235997"/>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Overall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4703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9665F975-A0EC-428C-813C-C9A4AD29B6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4" y="638372"/>
            <a:ext cx="7321449" cy="5762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8510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63708" y="1812518"/>
            <a:ext cx="8011064" cy="3232963"/>
          </a:xfrm>
        </p:spPr>
        <p:txBody>
          <a:bodyPr>
            <a:noAutofit/>
          </a:bodyPr>
          <a:lstStyle/>
          <a:p>
            <a:r>
              <a:rPr lang="en-GB" i="1" dirty="0">
                <a:latin typeface="Arial" panose="020B0604020202020204" pitchFamily="34" charset="0"/>
                <a:cs typeface="Arial" panose="020B0604020202020204" pitchFamily="34" charset="0"/>
              </a:rPr>
              <a:t>Deaths in or following police custody</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This year there were 19 deaths in or following police custody. This is a slight increase on the 18 deaths in 2019/20 but remains in-line with the average figure for over the last decade. </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Twelve people had some force used against them by officers or by members of the public before their deaths, although the use of force did not necessarily contribute to their death. </a:t>
            </a:r>
          </a:p>
          <a:p>
            <a:pPr lvl="0"/>
            <a:r>
              <a:rPr lang="en-GB" sz="2000" dirty="0">
                <a:latin typeface="Arial" panose="020B0604020202020204" pitchFamily="34" charset="0"/>
                <a:cs typeface="Arial" panose="020B0604020202020204" pitchFamily="34" charset="0"/>
              </a:rPr>
              <a:t>Of the 19 deaths in or following police custody, seventeen people were White, and two were Black. </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Three deaths took place within a police custody suite. There were no apparent suicides while in a police custody suite.  There was one death that was a suicide but the act took place prior to arrest.</a:t>
            </a:r>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463708" y="1061521"/>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81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424611" y="1636180"/>
            <a:ext cx="8478089" cy="3232963"/>
          </a:xfrm>
        </p:spPr>
        <p:txBody>
          <a:bodyPr>
            <a:noAutofit/>
          </a:bodyPr>
          <a:lstStyle/>
          <a:p>
            <a:r>
              <a:rPr lang="en-GB" i="1" dirty="0">
                <a:latin typeface="Arial" panose="020B0604020202020204" pitchFamily="34" charset="0"/>
                <a:cs typeface="Arial" panose="020B0604020202020204" pitchFamily="34" charset="0"/>
              </a:rPr>
              <a:t>Alcohol, drugs and mental health</a:t>
            </a:r>
            <a:endParaRPr lang="en-GB" sz="2000" i="1" dirty="0">
              <a:latin typeface="Arial" panose="020B0604020202020204" pitchFamily="34" charset="0"/>
              <a:cs typeface="Arial" panose="020B0604020202020204" pitchFamily="34" charset="0"/>
            </a:endParaRPr>
          </a:p>
          <a:p>
            <a:pPr lvl="0"/>
            <a:r>
              <a:rPr lang="en-GB" sz="2000" dirty="0">
                <a:latin typeface="Arial" panose="020B0604020202020204" pitchFamily="34" charset="0"/>
                <a:cs typeface="Arial" panose="020B0604020202020204" pitchFamily="34" charset="0"/>
              </a:rPr>
              <a:t>As in previous years, mental health and links to drugs or alcohol were common factors amongst many of those who died:</a:t>
            </a:r>
          </a:p>
          <a:p>
            <a:pPr lvl="0"/>
            <a:endParaRPr lang="en-GB" sz="2000" dirty="0">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12 of the 19 people who died in or following police custody had mental health concerns. </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14 people who died in or following police custody had links to drugs and/or alcohol.</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Over half (48) of those who died following other police contact were reported to be intoxicated with drugs and/or alcohol at the time of the incident, or it featured heavily in their lifestyle. Over two-thirds (62) were reported to have mental health concerns.</a:t>
            </a:r>
          </a:p>
          <a:p>
            <a:pPr marL="800100" lvl="1" indent="-342900">
              <a:buFont typeface="Arial" panose="020B0604020202020204" pitchFamily="34" charset="0"/>
              <a:buChar char="•"/>
            </a:pPr>
            <a:r>
              <a:rPr lang="en-GB" dirty="0">
                <a:solidFill>
                  <a:schemeClr val="tx1"/>
                </a:solidFill>
                <a:latin typeface="Arial" panose="020B0604020202020204" pitchFamily="34" charset="0"/>
                <a:cs typeface="Arial" panose="020B0604020202020204" pitchFamily="34" charset="0"/>
              </a:rPr>
              <a:t>26 fatalities following other police contact related to concern about a person’s risk of self-harm, suicide, or their mental health. There were a further 13 people who were reported missing to the police with a specific risk of self-harm or suicide.</a:t>
            </a:r>
          </a:p>
          <a:p>
            <a:r>
              <a:rPr lang="en-GB" i="1" dirty="0">
                <a:latin typeface="Arial" panose="020B0604020202020204" pitchFamily="34" charset="0"/>
                <a:cs typeface="Arial" panose="020B0604020202020204" pitchFamily="34" charset="0"/>
              </a:rPr>
              <a:t> </a:t>
            </a:r>
            <a:endParaRPr lang="en-GB" sz="1800" dirty="0">
              <a:latin typeface="Arial" panose="020B0604020202020204" pitchFamily="34" charset="0"/>
              <a:cs typeface="Arial" panose="020B0604020202020204" pitchFamily="34" charset="0"/>
            </a:endParaRPr>
          </a:p>
          <a:p>
            <a:endParaRPr lang="en-GB" sz="1800" dirty="0"/>
          </a:p>
          <a:p>
            <a:r>
              <a:rPr lang="en-GB" sz="1800" i="1" dirty="0"/>
              <a:t> </a:t>
            </a:r>
            <a:endParaRPr lang="en-GB" sz="1800" dirty="0"/>
          </a:p>
          <a:p>
            <a:endParaRPr lang="en-GB" sz="1800"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6333077" y="433388"/>
            <a:ext cx="2301875" cy="461962"/>
          </a:xfrm>
        </p:spPr>
      </p:pic>
      <p:sp>
        <p:nvSpPr>
          <p:cNvPr id="2" name="TextBox 1"/>
          <p:cNvSpPr txBox="1"/>
          <p:nvPr/>
        </p:nvSpPr>
        <p:spPr>
          <a:xfrm>
            <a:off x="424611" y="89535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912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E7D591-D6D0-4DB6-B143-915C2C9F09AA}"/>
              </a:ext>
            </a:extLst>
          </p:cNvPr>
          <p:cNvSpPr/>
          <p:nvPr/>
        </p:nvSpPr>
        <p:spPr>
          <a:xfrm>
            <a:off x="701749" y="1688114"/>
            <a:ext cx="7378995" cy="4524315"/>
          </a:xfrm>
          <a:prstGeom prst="rect">
            <a:avLst/>
          </a:prstGeom>
        </p:spPr>
        <p:txBody>
          <a:bodyPr wrap="square">
            <a:spAutoFit/>
          </a:bodyPr>
          <a:lstStyle/>
          <a:p>
            <a:r>
              <a:rPr lang="en-GB" sz="2400" i="1" dirty="0">
                <a:latin typeface="Arial" panose="020B0604020202020204" pitchFamily="34" charset="0"/>
                <a:cs typeface="Arial" panose="020B0604020202020204" pitchFamily="34" charset="0"/>
              </a:rPr>
              <a:t>Use of force</a:t>
            </a:r>
          </a:p>
          <a:p>
            <a:endParaRPr lang="en-GB" sz="2400" i="1"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Twelve of the 19 people who died in or following police custody had been restrained by the police or others before their deaths. There were nine (out of the 92) ‘other deaths following police contact’ that involved restraint or other use of force. The use of force did not necessarily contribute to the death.</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deaths in or following custody where restraint was used, eleven were White and one was Black.</a:t>
            </a:r>
          </a:p>
          <a:p>
            <a:pPr marL="342900" lvl="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Of the nine ‘other contact deaths’, seven involved restraint by the police; two of the deceased were Black and two were Asian.</a:t>
            </a:r>
          </a:p>
          <a:p>
            <a:endParaRPr lang="en-GB" sz="2000" dirty="0">
              <a:latin typeface="Arial" panose="020B0604020202020204" pitchFamily="34" charset="0"/>
              <a:cs typeface="Arial" panose="020B0604020202020204" pitchFamily="34" charset="0"/>
            </a:endParaRPr>
          </a:p>
        </p:txBody>
      </p:sp>
      <p:pic>
        <p:nvPicPr>
          <p:cNvPr id="5" name="Content Placeholder 3">
            <a:extLst>
              <a:ext uri="{FF2B5EF4-FFF2-40B4-BE49-F238E27FC236}">
                <a16:creationId xmlns:a16="http://schemas.microsoft.com/office/drawing/2014/main" id="{71475312-D3F7-46EA-90C0-4CD6B0B2FA9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3077" y="433388"/>
            <a:ext cx="2301875" cy="461962"/>
          </a:xfrm>
          <a:prstGeom prst="rect">
            <a:avLst/>
          </a:prstGeom>
        </p:spPr>
      </p:pic>
      <p:sp>
        <p:nvSpPr>
          <p:cNvPr id="6" name="TextBox 5">
            <a:extLst>
              <a:ext uri="{FF2B5EF4-FFF2-40B4-BE49-F238E27FC236}">
                <a16:creationId xmlns:a16="http://schemas.microsoft.com/office/drawing/2014/main" id="{C40AD0B0-C4DC-426E-B9DC-925A599965DE}"/>
              </a:ext>
            </a:extLst>
          </p:cNvPr>
          <p:cNvSpPr txBox="1"/>
          <p:nvPr/>
        </p:nvSpPr>
        <p:spPr>
          <a:xfrm>
            <a:off x="701749" y="895350"/>
            <a:ext cx="8050161" cy="461665"/>
          </a:xfrm>
          <a:prstGeom prst="rect">
            <a:avLst/>
          </a:prstGeom>
          <a:noFill/>
        </p:spPr>
        <p:txBody>
          <a:bodyPr wrap="square" rtlCol="0">
            <a:spAutoFit/>
          </a:bodyPr>
          <a:lstStyle/>
          <a:p>
            <a:r>
              <a:rPr lang="en-GB" sz="2400" b="1" dirty="0">
                <a:solidFill>
                  <a:srgbClr val="F0B323"/>
                </a:solidFill>
                <a:latin typeface="Arial" panose="020B0604020202020204" pitchFamily="34" charset="0"/>
                <a:cs typeface="Arial" panose="020B0604020202020204" pitchFamily="34" charset="0"/>
              </a:rPr>
              <a:t>&gt;</a:t>
            </a:r>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Key findings</a:t>
            </a:r>
            <a:endParaRPr lang="en-GB"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5627033"/>
      </p:ext>
    </p:extLst>
  </p:cSld>
  <p:clrMapOvr>
    <a:masterClrMapping/>
  </p:clrMapOvr>
</p:sld>
</file>

<file path=ppt/theme/theme1.xml><?xml version="1.0" encoding="utf-8"?>
<a:theme xmlns:a="http://schemas.openxmlformats.org/drawingml/2006/main" name="Office Theme">
  <a:themeElements>
    <a:clrScheme name="IOPC colour palette">
      <a:dk1>
        <a:srgbClr val="373A36"/>
      </a:dk1>
      <a:lt1>
        <a:srgbClr val="FFFFFF"/>
      </a:lt1>
      <a:dk2>
        <a:srgbClr val="5F615E"/>
      </a:dk2>
      <a:lt2>
        <a:srgbClr val="737572"/>
      </a:lt2>
      <a:accent1>
        <a:srgbClr val="878986"/>
      </a:accent1>
      <a:accent2>
        <a:srgbClr val="F0B323"/>
      </a:accent2>
      <a:accent3>
        <a:srgbClr val="00B0B9"/>
      </a:accent3>
      <a:accent4>
        <a:srgbClr val="4B9560"/>
      </a:accent4>
      <a:accent5>
        <a:srgbClr val="E56A54"/>
      </a:accent5>
      <a:accent6>
        <a:srgbClr val="6F6F77"/>
      </a:accent6>
      <a:hlink>
        <a:srgbClr val="801738"/>
      </a:hlink>
      <a:folHlink>
        <a:srgbClr val="FFFFFF"/>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9F3BA4232DA24C8EB32A198AA3A44A" ma:contentTypeVersion="5" ma:contentTypeDescription="Create a new document." ma:contentTypeScope="" ma:versionID="747465e4c3625e69f90ab6cc2a079f17">
  <xsd:schema xmlns:xsd="http://www.w3.org/2001/XMLSchema" xmlns:xs="http://www.w3.org/2001/XMLSchema" xmlns:p="http://schemas.microsoft.com/office/2006/metadata/properties" xmlns:ns1="http://schemas.microsoft.com/sharepoint/v3" xmlns:ns2="9e34c408-d254-443f-a3ae-3fefd9a21815" xmlns:ns3="2d87e384-516f-4393-8d63-86b03fa5747f" targetNamespace="http://schemas.microsoft.com/office/2006/metadata/properties" ma:root="true" ma:fieldsID="f2d6216c1edd2c87175801d51f551595" ns1:_="" ns2:_="" ns3:_="">
    <xsd:import namespace="http://schemas.microsoft.com/sharepoint/v3"/>
    <xsd:import namespace="9e34c408-d254-443f-a3ae-3fefd9a21815"/>
    <xsd:import namespace="2d87e384-516f-4393-8d63-86b03fa5747f"/>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3:DocumentCategory" minOccurs="0"/>
                <xsd:element ref="ns3:DocumentSub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e34c408-d254-443f-a3ae-3fefd9a2181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2d87e384-516f-4393-8d63-86b03fa5747f" elementFormDefault="qualified">
    <xsd:import namespace="http://schemas.microsoft.com/office/2006/documentManagement/types"/>
    <xsd:import namespace="http://schemas.microsoft.com/office/infopath/2007/PartnerControls"/>
    <xsd:element name="DocumentCategory" ma:index="13" nillable="true" ma:displayName="Document category" ma:format="Dropdown" ma:internalName="DocumentCategory">
      <xsd:simpleType>
        <xsd:restriction base="dms:Choice">
          <xsd:enumeration value="Health and Safety"/>
        </xsd:restriction>
      </xsd:simpleType>
    </xsd:element>
    <xsd:element name="DocumentSubCategory" ma:index="14" nillable="true" ma:displayName="Document subcategory" ma:format="Dropdown" ma:internalName="DocumentSubCategory">
      <xsd:simpleType>
        <xsd:restriction base="dms:Choice">
          <xsd:enumeration value="Policy"/>
          <xsd:enumeration value="Guidance"/>
          <xsd:enumeration value="Form"/>
          <xsd:enumeration value="Information"/>
          <xsd:enumeration value="Management document"/>
          <xsd:enumeration value="Li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e34c408-d254-443f-a3ae-3fefd9a21815">P7NEEHC7UEJX-1-11683</_dlc_DocId>
    <_dlc_DocIdUrl xmlns="9e34c408-d254-443f-a3ae-3fefd9a21815">
      <Url>http://ihome.guardian.gov.uk/_layouts/DocIdRedir.aspx?ID=P7NEEHC7UEJX-1-11683</Url>
      <Description>P7NEEHC7UEJX-1-11683</Description>
    </_dlc_DocIdUrl>
    <DocumentSubCategory xmlns="2d87e384-516f-4393-8d63-86b03fa5747f" xsi:nil="true"/>
    <PublishingExpirationDate xmlns="http://schemas.microsoft.com/sharepoint/v3" xsi:nil="true"/>
    <PublishingStartDate xmlns="http://schemas.microsoft.com/sharepoint/v3" xsi:nil="true"/>
    <DocumentCategory xmlns="2d87e384-516f-4393-8d63-86b03fa5747f" xsi:nil="true"/>
  </documentManagement>
</p:properties>
</file>

<file path=customXml/itemProps1.xml><?xml version="1.0" encoding="utf-8"?>
<ds:datastoreItem xmlns:ds="http://schemas.openxmlformats.org/officeDocument/2006/customXml" ds:itemID="{05D383CC-77CB-4B4C-A212-FB8404DCC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e34c408-d254-443f-a3ae-3fefd9a21815"/>
    <ds:schemaRef ds:uri="2d87e384-516f-4393-8d63-86b03fa574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E55DCB-2BA1-449D-8F11-E398548E8CFA}">
  <ds:schemaRefs>
    <ds:schemaRef ds:uri="http://schemas.microsoft.com/sharepoint/events"/>
  </ds:schemaRefs>
</ds:datastoreItem>
</file>

<file path=customXml/itemProps3.xml><?xml version="1.0" encoding="utf-8"?>
<ds:datastoreItem xmlns:ds="http://schemas.openxmlformats.org/officeDocument/2006/customXml" ds:itemID="{79C75A94-97B9-4D05-96CF-812522EF1090}">
  <ds:schemaRefs>
    <ds:schemaRef ds:uri="http://schemas.microsoft.com/sharepoint/v3/contenttype/forms"/>
  </ds:schemaRefs>
</ds:datastoreItem>
</file>

<file path=customXml/itemProps4.xml><?xml version="1.0" encoding="utf-8"?>
<ds:datastoreItem xmlns:ds="http://schemas.openxmlformats.org/officeDocument/2006/customXml" ds:itemID="{D30BB54D-3398-4A01-B8FE-59557430DA64}">
  <ds:schemaRefs>
    <ds:schemaRef ds:uri="http://www.w3.org/XML/1998/namespace"/>
    <ds:schemaRef ds:uri="http://purl.org/dc/elements/1.1/"/>
    <ds:schemaRef ds:uri="http://schemas.microsoft.com/office/2006/documentManagement/types"/>
    <ds:schemaRef ds:uri="9e34c408-d254-443f-a3ae-3fefd9a21815"/>
    <ds:schemaRef ds:uri="http://purl.org/dc/dcmitype/"/>
    <ds:schemaRef ds:uri="http://schemas.microsoft.com/office/infopath/2007/PartnerControls"/>
    <ds:schemaRef ds:uri="http://schemas.openxmlformats.org/package/2006/metadata/core-properties"/>
    <ds:schemaRef ds:uri="http://schemas.microsoft.com/office/2006/metadata/properties"/>
    <ds:schemaRef ds:uri="2d87e384-516f-4393-8d63-86b03fa5747f"/>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7444</TotalTime>
  <Words>2429</Words>
  <Application>Microsoft Office PowerPoint</Application>
  <PresentationFormat>On-screen Show (4:3)</PresentationFormat>
  <Paragraphs>145</Paragraphs>
  <Slides>17</Slides>
  <Notes>12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Calibri Light</vt:lpstr>
      <vt:lpstr>Office Theme</vt:lpstr>
      <vt:lpstr>Custom Design</vt:lpstr>
      <vt:lpstr>1_Custom Design</vt:lpstr>
      <vt:lpstr>PowerPoint Presentation</vt:lpstr>
      <vt:lpstr>PowerPoint Presentation</vt:lpstr>
      <vt:lpstr>PowerPoint Presentation</vt:lpstr>
      <vt:lpstr>&gt; National statistics    The UK Statistics Authority has designated these statistics as National Statistics.  This designation means that the statistics:   &gt; meet identified user needs  &gt; are well explained and readily accessible  &gt; are produced according to sound methods  &gt; are managed impartially and objectively in the public interest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IPCC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&lt;Title goes here&gt;</dc:title>
  <dc:creator>Sara Brembor</dc:creator>
  <cp:lastModifiedBy>Kemi George</cp:lastModifiedBy>
  <cp:revision>195</cp:revision>
  <dcterms:created xsi:type="dcterms:W3CDTF">2018-01-08T15:42:12Z</dcterms:created>
  <dcterms:modified xsi:type="dcterms:W3CDTF">2021-07-29T11:49:17Z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-1883772584</vt:i4>
  </property>
  <property fmtid="{D5CDD505-2E9C-101B-9397-08002B2CF9AE}" pid="3" name="_NewReviewCycle">
    <vt:lpwstr/>
  </property>
  <property fmtid="{D5CDD505-2E9C-101B-9397-08002B2CF9AE}" pid="4" name="_EmailSubject">
    <vt:lpwstr>Presentation for the deaths stats report for the web</vt:lpwstr>
  </property>
  <property fmtid="{D5CDD505-2E9C-101B-9397-08002B2CF9AE}" pid="5" name="_AuthorEmail">
    <vt:lpwstr>Kemi.George@policeconduct.gov.uk</vt:lpwstr>
  </property>
  <property fmtid="{D5CDD505-2E9C-101B-9397-08002B2CF9AE}" pid="6" name="_AuthorEmailDisplayName">
    <vt:lpwstr>Kemi George</vt:lpwstr>
  </property>
  <property fmtid="{D5CDD505-2E9C-101B-9397-08002B2CF9AE}" pid="7" name="_PreviousAdHocReviewCycleID">
    <vt:i4>540405323</vt:i4>
  </property>
  <property fmtid="{D5CDD505-2E9C-101B-9397-08002B2CF9AE}" pid="8" name="_dlc_DocIdItemGuid">
    <vt:lpwstr>eb8b1783-20fe-49c8-9303-95c8d630c3d2</vt:lpwstr>
  </property>
  <property fmtid="{D5CDD505-2E9C-101B-9397-08002B2CF9AE}" pid="9" name="ContentTypeId">
    <vt:lpwstr>0x010100B09F3BA4232DA24C8EB32A198AA3A44A</vt:lpwstr>
  </property>
  <property fmtid="{D5CDD505-2E9C-101B-9397-08002B2CF9AE}" pid="10" name="TaxKeyword">
    <vt:lpwstr/>
  </property>
  <property fmtid="{D5CDD505-2E9C-101B-9397-08002B2CF9AE}" pid="11" name="TaxCatchAll">
    <vt:lpwstr/>
  </property>
  <property fmtid="{D5CDD505-2E9C-101B-9397-08002B2CF9AE}" pid="12" name="TaxKeywordTaxHTField">
    <vt:lpwstr/>
  </property>
</Properties>
</file>