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2" r:id="rId6"/>
  </p:sldMasterIdLst>
  <p:notesMasterIdLst>
    <p:notesMasterId r:id="rId24"/>
  </p:notesMasterIdLst>
  <p:sldIdLst>
    <p:sldId id="324" r:id="rId7"/>
    <p:sldId id="327" r:id="rId8"/>
    <p:sldId id="331" r:id="rId9"/>
    <p:sldId id="329" r:id="rId10"/>
    <p:sldId id="323" r:id="rId11"/>
    <p:sldId id="325" r:id="rId12"/>
    <p:sldId id="318" r:id="rId13"/>
    <p:sldId id="322" r:id="rId14"/>
    <p:sldId id="333" r:id="rId15"/>
    <p:sldId id="332" r:id="rId16"/>
    <p:sldId id="319" r:id="rId17"/>
    <p:sldId id="335" r:id="rId18"/>
    <p:sldId id="320" r:id="rId19"/>
    <p:sldId id="321" r:id="rId20"/>
    <p:sldId id="336" r:id="rId21"/>
    <p:sldId id="337"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yche Cullinane" initials="SC" lastIdx="4" clrIdx="0">
    <p:extLst>
      <p:ext uri="{19B8F6BF-5375-455C-9EA6-DF929625EA0E}">
        <p15:presenceInfo xmlns:p15="http://schemas.microsoft.com/office/powerpoint/2012/main" userId="S::seyche.cullinane@POLICECONDUCT.GOV.UK::493b83ce-bd12-416a-9b95-ab1d0c7badfe" providerId="AD"/>
      </p:ext>
    </p:extLst>
  </p:cmAuthor>
  <p:cmAuthor id="2" name="Rachael Toon" initials="RT" lastIdx="11" clrIdx="1">
    <p:extLst>
      <p:ext uri="{19B8F6BF-5375-455C-9EA6-DF929625EA0E}">
        <p15:presenceInfo xmlns:p15="http://schemas.microsoft.com/office/powerpoint/2012/main" userId="S::rachael.toon@POLICECONDUCT.GOV.UK::aae0cfa0-e611-46c7-8c2d-436627dd5f9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65" autoAdjust="0"/>
    <p:restoredTop sz="69565" autoAdjust="0"/>
  </p:normalViewPr>
  <p:slideViewPr>
    <p:cSldViewPr snapToGrid="0">
      <p:cViewPr varScale="1">
        <p:scale>
          <a:sx n="52" d="100"/>
          <a:sy n="52" d="100"/>
        </p:scale>
        <p:origin x="1176" y="43"/>
      </p:cViewPr>
      <p:guideLst/>
    </p:cSldViewPr>
  </p:slideViewPr>
  <p:notesTextViewPr>
    <p:cViewPr>
      <p:scale>
        <a:sx n="1" d="1"/>
        <a:sy n="1" d="1"/>
      </p:scale>
      <p:origin x="0" y="0"/>
    </p:cViewPr>
  </p:notesTextViewPr>
  <p:notesViewPr>
    <p:cSldViewPr snapToGrid="0">
      <p:cViewPr varScale="1">
        <p:scale>
          <a:sx n="39" d="100"/>
          <a:sy n="39" d="100"/>
        </p:scale>
        <p:origin x="240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9DB2B8-B563-4754-B21D-B8494B712E59}" type="datetimeFigureOut">
              <a:rPr lang="en-GB" smtClean="0"/>
              <a:t>21/10/2020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F4DE17-279A-4F60-BAB9-CFE4637C6CEB}" type="slidenum">
              <a:rPr lang="en-GB" smtClean="0"/>
              <a:t>‹#›</a:t>
            </a:fld>
            <a:endParaRPr lang="en-GB"/>
          </a:p>
        </p:txBody>
      </p:sp>
    </p:spTree>
    <p:extLst>
      <p:ext uri="{BB962C8B-B14F-4D97-AF65-F5344CB8AC3E}">
        <p14:creationId xmlns:p14="http://schemas.microsoft.com/office/powerpoint/2010/main" val="2488505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2</a:t>
            </a:fld>
            <a:endParaRPr lang="en-GB"/>
          </a:p>
        </p:txBody>
      </p:sp>
    </p:spTree>
    <p:extLst>
      <p:ext uri="{BB962C8B-B14F-4D97-AF65-F5344CB8AC3E}">
        <p14:creationId xmlns:p14="http://schemas.microsoft.com/office/powerpoint/2010/main" val="18417465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i="1" dirty="0">
              <a:solidFill>
                <a:srgbClr val="0070C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DFBAB56-9991-4E61-8D31-5CBE12648917}" type="slidenum">
              <a:rPr lang="en-GB" smtClean="0"/>
              <a:t>17</a:t>
            </a:fld>
            <a:endParaRPr lang="en-GB"/>
          </a:p>
        </p:txBody>
      </p:sp>
    </p:spTree>
    <p:extLst>
      <p:ext uri="{BB962C8B-B14F-4D97-AF65-F5344CB8AC3E}">
        <p14:creationId xmlns:p14="http://schemas.microsoft.com/office/powerpoint/2010/main" val="3391386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Police forces have a statutory duty to refer all incidents involving a death or serious injury to us.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This report is part of our statutory remit and highlights the importance of having in place robust systems of investigation, learning and accountability, which follow deaths following contact with police </a:t>
            </a:r>
            <a:endParaRPr lang="en-US" dirty="0"/>
          </a:p>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3</a:t>
            </a:fld>
            <a:endParaRPr lang="en-GB"/>
          </a:p>
        </p:txBody>
      </p:sp>
    </p:spTree>
    <p:extLst>
      <p:ext uri="{BB962C8B-B14F-4D97-AF65-F5344CB8AC3E}">
        <p14:creationId xmlns:p14="http://schemas.microsoft.com/office/powerpoint/2010/main" val="2070235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5</a:t>
            </a:fld>
            <a:endParaRPr lang="en-GB"/>
          </a:p>
        </p:txBody>
      </p:sp>
    </p:spTree>
    <p:extLst>
      <p:ext uri="{BB962C8B-B14F-4D97-AF65-F5344CB8AC3E}">
        <p14:creationId xmlns:p14="http://schemas.microsoft.com/office/powerpoint/2010/main" val="1394323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graph shows the change in numbers to incidents by type of death from 2009/10 to 2019/20. We will explore this further as we go through the next few slides.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category of ‘other deaths following police contact’ is not included in Figure 2.1. The inclusion of a death in this category depends on whether we decide to open an independent investigation into the circumstances surrounding it. The criteria for making this decision may vary over time – for example, in response to current public and community concerns. In addition, there has been an increase in our capacity to carry out independent investigations. This has had a direct impact on the number of deaths reported on in this category. This means that trend analysis of deaths recorded in this category would not be meaningful.</a:t>
            </a:r>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6</a:t>
            </a:fld>
            <a:endParaRPr lang="en-GB"/>
          </a:p>
        </p:txBody>
      </p:sp>
    </p:spTree>
    <p:extLst>
      <p:ext uri="{BB962C8B-B14F-4D97-AF65-F5344CB8AC3E}">
        <p14:creationId xmlns:p14="http://schemas.microsoft.com/office/powerpoint/2010/main" val="3867425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Between 2004/05 and 2008/09, there was a year-on-year reduction in the number of deaths in or following police custody. These deaths reduced from 36 in 2004/05 to 15 deaths in 2008/09. Over the next two years, the number of deaths in custody increased to 21 in 2010/11, before reducing to 15 in 2011/12 and 2012/13. There was a further reduction, to 11, in 2013/14. </a:t>
            </a:r>
          </a:p>
          <a:p>
            <a:endParaRPr lang="en-US" dirty="0"/>
          </a:p>
          <a:p>
            <a:r>
              <a:rPr lang="en-US" dirty="0"/>
              <a:t>In 2014/15, the number rose again to 18 and then declined and remained stable at 14 in 2015/16 and 2016/17. In 2017/18 there were 23 fatalities, the highest number recorded for ten years. This number fell to 17 fatalities in 2018/19. This is the third highest figure recorded since 2008/09. The number of deaths in or following police custody has increased slightly over the last year from 17 to 18. </a:t>
            </a:r>
          </a:p>
          <a:p>
            <a:endParaRPr lang="en-US" dirty="0"/>
          </a:p>
          <a:p>
            <a:r>
              <a:rPr lang="en-US" dirty="0"/>
              <a:t>This year, no one died after making an apparent suicide attempt while in a police custody suite14. The last incident of this kind was in 2016/17. Before that, there was one incident in 2014/15 and one in 2008/09. Since 2004/05, a total of seven people are known to have died as a result of self-inflicted acts while in a police cell. </a:t>
            </a:r>
          </a:p>
          <a:p>
            <a:endParaRPr lang="en-US" dirty="0"/>
          </a:p>
          <a:p>
            <a:r>
              <a:rPr lang="en-US" dirty="0"/>
              <a:t>This year one person was pronounced dead in a police cell. In 2018/19 no-one died in a police cell. In 2017/18 there were three such deaths.</a:t>
            </a:r>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7</a:t>
            </a:fld>
            <a:endParaRPr lang="en-GB"/>
          </a:p>
        </p:txBody>
      </p:sp>
    </p:spTree>
    <p:extLst>
      <p:ext uri="{BB962C8B-B14F-4D97-AF65-F5344CB8AC3E}">
        <p14:creationId xmlns:p14="http://schemas.microsoft.com/office/powerpoint/2010/main" val="16044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GB" dirty="0"/>
              <a:t>It’s critical that police are properly trained and equipped to manage the challenges they inevitably face, that they are able to recognise vulnerability and act swiftly to manage the risks.</a:t>
            </a:r>
          </a:p>
          <a:p>
            <a:pPr marL="342900" indent="-342900">
              <a:buFont typeface="Arial" panose="020B0604020202020204" pitchFamily="34" charset="0"/>
              <a:buChar char="•"/>
            </a:pPr>
            <a:r>
              <a:rPr lang="en-GB" dirty="0"/>
              <a:t>But the issues are wider than the police service – they are dealing with vulnerable people whose needs and risks have not been adequately managed in the community.</a:t>
            </a:r>
          </a:p>
          <a:p>
            <a:pPr marL="342900" indent="-342900">
              <a:buFont typeface="Arial" panose="020B0604020202020204" pitchFamily="34" charset="0"/>
              <a:buChar char="•"/>
            </a:pPr>
            <a:r>
              <a:rPr lang="en-GB" dirty="0"/>
              <a:t>Ultimately to prevent further deaths and harm, we must look beyond policing and redirect resources into community, health, welfare and specialist services.</a:t>
            </a:r>
          </a:p>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8</a:t>
            </a:fld>
            <a:endParaRPr lang="en-GB"/>
          </a:p>
        </p:txBody>
      </p:sp>
    </p:spTree>
    <p:extLst>
      <p:ext uri="{BB962C8B-B14F-4D97-AF65-F5344CB8AC3E}">
        <p14:creationId xmlns:p14="http://schemas.microsoft.com/office/powerpoint/2010/main" val="1057554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welcome that police-related road traffic deaths, particularly those involving pursuits, have decreased substantially from a high last year </a:t>
            </a:r>
          </a:p>
        </p:txBody>
      </p:sp>
      <p:sp>
        <p:nvSpPr>
          <p:cNvPr id="4" name="Slide Number Placeholder 3"/>
          <p:cNvSpPr>
            <a:spLocks noGrp="1"/>
          </p:cNvSpPr>
          <p:nvPr>
            <p:ph type="sldNum" sz="quarter" idx="5"/>
          </p:nvPr>
        </p:nvSpPr>
        <p:spPr/>
        <p:txBody>
          <a:bodyPr/>
          <a:lstStyle/>
          <a:p>
            <a:fld id="{AEF4DE17-279A-4F60-BAB9-CFE4637C6CEB}" type="slidenum">
              <a:rPr lang="en-GB" smtClean="0"/>
              <a:t>11</a:t>
            </a:fld>
            <a:endParaRPr lang="en-GB"/>
          </a:p>
        </p:txBody>
      </p:sp>
    </p:spTree>
    <p:extLst>
      <p:ext uri="{BB962C8B-B14F-4D97-AF65-F5344CB8AC3E}">
        <p14:creationId xmlns:p14="http://schemas.microsoft.com/office/powerpoint/2010/main" val="3947938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Apparent suicides following time in police custody are included if they take place within two days of the person’s release from custody. They are also included if experiences in custody may have been relevant to the death, and the death has been referred to us. The police may not always be told about an apparent suicide that happens after detention in custody, as the association may not be clear. Therefore, there may be more deaths in these circumstances than are reported here.</a:t>
            </a:r>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13</a:t>
            </a:fld>
            <a:endParaRPr lang="en-GB"/>
          </a:p>
        </p:txBody>
      </p:sp>
    </p:spTree>
    <p:extLst>
      <p:ext uri="{BB962C8B-B14F-4D97-AF65-F5344CB8AC3E}">
        <p14:creationId xmlns:p14="http://schemas.microsoft.com/office/powerpoint/2010/main" val="763189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2010/11, a change was made to the definition of this category. It now includes only those deaths following police contact that were investigated independently by the IOPC, previously the IPCC. </a:t>
            </a:r>
          </a:p>
          <a:p>
            <a:endParaRPr lang="en-US" dirty="0"/>
          </a:p>
          <a:p>
            <a:r>
              <a:rPr lang="en-US" dirty="0"/>
              <a:t>During 2014/15, the IPCC started a significant period of change and expansion in response to the then Home Secretary’s announcement that there should be more independent investigations into serious and sensitive matters. This had a direct impact on the number of deaths we recorded in the ‘other deaths following police contact’ category because inclusion of this type of case in this annual report is based on them being independently investigated.  Any increase in this category does not, therefore, necessarily indicate an increase in the number of people who have died following some form of contact with the police. </a:t>
            </a:r>
          </a:p>
          <a:p>
            <a:endParaRPr lang="en-US" dirty="0"/>
          </a:p>
          <a:p>
            <a:r>
              <a:rPr lang="en-US" dirty="0"/>
              <a:t>In 2018/19 the IOPC began a phased move to thematic case selection. </a:t>
            </a:r>
          </a:p>
          <a:p>
            <a:endParaRPr lang="en-US" dirty="0"/>
          </a:p>
          <a:p>
            <a:r>
              <a:rPr lang="en-US" dirty="0"/>
              <a:t>The thematic areas include domestic abuse, RTIs, abuse of authority for sexual or financial gain, mental health, near misses in custody and discrimination. Thematic case selection involves independently investigating more cases where these themes may be a factor. This will enable us to develop a body of evidence for learning and prevention work. The move to thematic case selection may have an impact on the number and proportion of cases involving particular circumstances of death – such as concerns for welfare based on mental health, or domestic-related incidents.</a:t>
            </a:r>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14</a:t>
            </a:fld>
            <a:endParaRPr lang="en-GB"/>
          </a:p>
        </p:txBody>
      </p:sp>
    </p:spTree>
    <p:extLst>
      <p:ext uri="{BB962C8B-B14F-4D97-AF65-F5344CB8AC3E}">
        <p14:creationId xmlns:p14="http://schemas.microsoft.com/office/powerpoint/2010/main" val="3583906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09C011-6F69-4226-B5C9-CC57D7F25431}" type="datetimeFigureOut">
              <a:rPr lang="en-GB" smtClean="0"/>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3874089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9C011-6F69-4226-B5C9-CC57D7F25431}" type="datetimeFigureOut">
              <a:rPr lang="en-GB" smtClean="0"/>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243499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9C011-6F69-4226-B5C9-CC57D7F25431}" type="datetimeFigureOut">
              <a:rPr lang="en-GB" smtClean="0"/>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2314762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562C1C-8C21-0048-94A3-B9FA3166257F}"/>
              </a:ext>
            </a:extLst>
          </p:cNvPr>
          <p:cNvSpPr>
            <a:spLocks noGrp="1"/>
          </p:cNvSpPr>
          <p:nvPr>
            <p:ph type="dt" sz="half" idx="10"/>
          </p:nvPr>
        </p:nvSpPr>
        <p:spPr>
          <a:xfrm>
            <a:off x="628650" y="6356350"/>
            <a:ext cx="2057400" cy="365125"/>
          </a:xfrm>
          <a:prstGeom prst="rect">
            <a:avLst/>
          </a:prstGeom>
        </p:spPr>
        <p:txBody>
          <a:bodyPr/>
          <a:lstStyle/>
          <a:p>
            <a:fld id="{F444698A-DD95-9649-8A50-99DC8B1D5F50}" type="datetimeFigureOut">
              <a:rPr lang="en-US" smtClean="0"/>
              <a:t>10/21/2020</a:t>
            </a:fld>
            <a:endParaRPr lang="en-US"/>
          </a:p>
        </p:txBody>
      </p:sp>
      <p:sp>
        <p:nvSpPr>
          <p:cNvPr id="3" name="Footer Placeholder 2">
            <a:extLst>
              <a:ext uri="{FF2B5EF4-FFF2-40B4-BE49-F238E27FC236}">
                <a16:creationId xmlns:a16="http://schemas.microsoft.com/office/drawing/2014/main" id="{38F97BE9-D7FC-4D4E-8EBC-72D180647F9B}"/>
              </a:ext>
            </a:extLst>
          </p:cNvPr>
          <p:cNvSpPr>
            <a:spLocks noGrp="1"/>
          </p:cNvSpPr>
          <p:nvPr>
            <p:ph type="ftr" sz="quarter" idx="11"/>
          </p:nvPr>
        </p:nvSpPr>
        <p:spPr>
          <a:xfrm>
            <a:off x="3028950" y="6356350"/>
            <a:ext cx="30861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FA52F2F-DCC0-F54B-943F-2B1D4BC42A8F}"/>
              </a:ext>
            </a:extLst>
          </p:cNvPr>
          <p:cNvSpPr>
            <a:spLocks noGrp="1"/>
          </p:cNvSpPr>
          <p:nvPr>
            <p:ph type="sldNum" sz="quarter" idx="12"/>
          </p:nvPr>
        </p:nvSpPr>
        <p:spPr>
          <a:xfrm>
            <a:off x="6457950" y="6356350"/>
            <a:ext cx="2057400" cy="365125"/>
          </a:xfrm>
          <a:prstGeom prst="rect">
            <a:avLst/>
          </a:prstGeom>
        </p:spPr>
        <p:txBody>
          <a:bodyPr/>
          <a:lstStyle/>
          <a:p>
            <a:fld id="{85E46BFE-AA54-4E41-AD30-719F46AF7727}" type="slidenum">
              <a:rPr lang="en-US" smtClean="0"/>
              <a:t>‹#›</a:t>
            </a:fld>
            <a:endParaRPr lang="en-US"/>
          </a:p>
        </p:txBody>
      </p:sp>
    </p:spTree>
    <p:extLst>
      <p:ext uri="{BB962C8B-B14F-4D97-AF65-F5344CB8AC3E}">
        <p14:creationId xmlns:p14="http://schemas.microsoft.com/office/powerpoint/2010/main" val="304551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9C011-6F69-4226-B5C9-CC57D7F25431}" type="datetimeFigureOut">
              <a:rPr lang="en-GB" smtClean="0"/>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725912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09C011-6F69-4226-B5C9-CC57D7F25431}" type="datetimeFigureOut">
              <a:rPr lang="en-GB" smtClean="0"/>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2966760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09C011-6F69-4226-B5C9-CC57D7F25431}" type="datetimeFigureOut">
              <a:rPr lang="en-GB" smtClean="0"/>
              <a:t>21/10/2020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353605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09C011-6F69-4226-B5C9-CC57D7F25431}" type="datetimeFigureOut">
              <a:rPr lang="en-GB" smtClean="0"/>
              <a:t>21/10/2020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893091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09C011-6F69-4226-B5C9-CC57D7F25431}" type="datetimeFigureOut">
              <a:rPr lang="en-GB" smtClean="0"/>
              <a:t>21/10/2020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239952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09C011-6F69-4226-B5C9-CC57D7F25431}" type="datetimeFigureOut">
              <a:rPr lang="en-GB" smtClean="0"/>
              <a:t>21/10/2020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435336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09C011-6F69-4226-B5C9-CC57D7F25431}" type="datetimeFigureOut">
              <a:rPr lang="en-GB" smtClean="0"/>
              <a:t>21/10/2020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977513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09C011-6F69-4226-B5C9-CC57D7F25431}" type="datetimeFigureOut">
              <a:rPr lang="en-GB" smtClean="0"/>
              <a:t>21/10/2020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358013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9C011-6F69-4226-B5C9-CC57D7F25431}" type="datetimeFigureOut">
              <a:rPr lang="en-GB" smtClean="0"/>
              <a:t>21/10/2020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D88ADA-4EF0-4812-8F08-C9419BBA1F9C}" type="slidenum">
              <a:rPr lang="en-GB" smtClean="0"/>
              <a:t>‹#›</a:t>
            </a:fld>
            <a:endParaRPr lang="en-GB"/>
          </a:p>
        </p:txBody>
      </p:sp>
      <p:sp>
        <p:nvSpPr>
          <p:cNvPr id="7" name="Rectangle 6"/>
          <p:cNvSpPr/>
          <p:nvPr userDrawn="1"/>
        </p:nvSpPr>
        <p:spPr>
          <a:xfrm>
            <a:off x="0" y="0"/>
            <a:ext cx="178420" cy="6858000"/>
          </a:xfrm>
          <a:prstGeom prst="rect">
            <a:avLst/>
          </a:prstGeom>
          <a:solidFill>
            <a:srgbClr val="F1BA39"/>
          </a:solidFill>
          <a:ln>
            <a:solidFill>
              <a:srgbClr val="F1BA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68772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A4B689-A6AB-8F47-891B-1B3F9294ED4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pic>
        <p:nvPicPr>
          <p:cNvPr id="7" name="Picture 6">
            <a:extLst>
              <a:ext uri="{FF2B5EF4-FFF2-40B4-BE49-F238E27FC236}">
                <a16:creationId xmlns:a16="http://schemas.microsoft.com/office/drawing/2014/main" id="{51763D94-DB62-B544-A461-D4C184DA250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0" name="Picture 9">
            <a:extLst>
              <a:ext uri="{FF2B5EF4-FFF2-40B4-BE49-F238E27FC236}">
                <a16:creationId xmlns:a16="http://schemas.microsoft.com/office/drawing/2014/main" id="{9CB6836B-C4D3-CB46-A963-2A2108B65AB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27723" y="5731052"/>
            <a:ext cx="575254" cy="761823"/>
          </a:xfrm>
          <a:prstGeom prst="rect">
            <a:avLst/>
          </a:prstGeom>
        </p:spPr>
      </p:pic>
    </p:spTree>
    <p:extLst>
      <p:ext uri="{BB962C8B-B14F-4D97-AF65-F5344CB8AC3E}">
        <p14:creationId xmlns:p14="http://schemas.microsoft.com/office/powerpoint/2010/main" val="3046132657"/>
      </p:ext>
    </p:extLst>
  </p:cSld>
  <p:clrMap bg1="lt1" tx1="dk1" bg2="lt2" tx2="dk2" accent1="accent1" accent2="accent2" accent3="accent3" accent4="accent4" accent5="accent5" accent6="accent6" hlink="hlink" folHlink="folHlink"/>
  <p:sldLayoutIdLst>
    <p:sldLayoutId id="214748367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mailto:content_design_team@policeconduct.gov.uk"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hyperlink" Target="mailto:research@policeconduct.gov.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57465D3-DB02-A24D-8079-3E2B2876F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221" y="2358694"/>
            <a:ext cx="6858000" cy="2743200"/>
          </a:xfrm>
          <a:prstGeom prst="rect">
            <a:avLst/>
          </a:prstGeom>
        </p:spPr>
      </p:pic>
      <p:sp>
        <p:nvSpPr>
          <p:cNvPr id="2" name="Rectangle 1">
            <a:extLst>
              <a:ext uri="{FF2B5EF4-FFF2-40B4-BE49-F238E27FC236}">
                <a16:creationId xmlns:a16="http://schemas.microsoft.com/office/drawing/2014/main" id="{AD4DE86A-045D-2345-A7FE-515168ED116D}"/>
              </a:ext>
            </a:extLst>
          </p:cNvPr>
          <p:cNvSpPr/>
          <p:nvPr/>
        </p:nvSpPr>
        <p:spPr>
          <a:xfrm>
            <a:off x="999860" y="2743202"/>
            <a:ext cx="5144569" cy="1154162"/>
          </a:xfrm>
          <a:prstGeom prst="rect">
            <a:avLst/>
          </a:prstGeom>
        </p:spPr>
        <p:txBody>
          <a:bodyPr wrap="square" lIns="0" tIns="0" rIns="0" bIns="0">
            <a:spAutoFit/>
          </a:bodyPr>
          <a:lstStyle/>
          <a:p>
            <a:pPr>
              <a:lnSpc>
                <a:spcPts val="4540"/>
              </a:lnSpc>
            </a:pPr>
            <a:r>
              <a:rPr lang="en-GB" sz="4200" b="1" spc="-100" dirty="0">
                <a:solidFill>
                  <a:schemeClr val="bg1"/>
                </a:solidFill>
                <a:latin typeface="Arial Narrow" panose="020B0604020202020204" pitchFamily="34" charset="0"/>
                <a:cs typeface="Arial Narrow" panose="020B0604020202020204" pitchFamily="34" charset="0"/>
              </a:rPr>
              <a:t>Deaths during or </a:t>
            </a:r>
            <a:br>
              <a:rPr lang="en-GB" sz="4200" b="1" spc="-100" dirty="0">
                <a:solidFill>
                  <a:schemeClr val="bg1"/>
                </a:solidFill>
                <a:latin typeface="Arial Narrow" panose="020B0604020202020204" pitchFamily="34" charset="0"/>
                <a:cs typeface="Arial Narrow" panose="020B0604020202020204" pitchFamily="34" charset="0"/>
              </a:rPr>
            </a:br>
            <a:r>
              <a:rPr lang="en-GB" sz="4200" b="1" spc="-100" dirty="0">
                <a:solidFill>
                  <a:schemeClr val="bg1"/>
                </a:solidFill>
                <a:latin typeface="Arial Narrow" panose="020B0604020202020204" pitchFamily="34" charset="0"/>
                <a:cs typeface="Arial Narrow" panose="020B0604020202020204" pitchFamily="34" charset="0"/>
              </a:rPr>
              <a:t>following police contact</a:t>
            </a:r>
            <a:endParaRPr lang="en-GB" sz="2100"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1243E172-DF12-6748-9A3F-EE38F262B6AA}"/>
              </a:ext>
            </a:extLst>
          </p:cNvPr>
          <p:cNvSpPr txBox="1"/>
          <p:nvPr/>
        </p:nvSpPr>
        <p:spPr>
          <a:xfrm>
            <a:off x="999860" y="4068448"/>
            <a:ext cx="4460905" cy="738664"/>
          </a:xfrm>
          <a:prstGeom prst="rect">
            <a:avLst/>
          </a:prstGeom>
          <a:noFill/>
        </p:spPr>
        <p:txBody>
          <a:bodyPr wrap="square" lIns="0" tIns="0" rIns="0" bIns="0" rtlCol="0">
            <a:spAutoFit/>
          </a:bodyPr>
          <a:lstStyle/>
          <a:p>
            <a:r>
              <a:rPr lang="en-US" sz="2400" dirty="0">
                <a:solidFill>
                  <a:schemeClr val="bg1"/>
                </a:solidFill>
                <a:latin typeface="Arial" panose="020B0604020202020204" pitchFamily="34" charset="0"/>
                <a:cs typeface="Arial" panose="020B0604020202020204" pitchFamily="34" charset="0"/>
              </a:rPr>
              <a:t>Statistics for England and Wales 2019/20</a:t>
            </a:r>
          </a:p>
        </p:txBody>
      </p:sp>
      <p:pic>
        <p:nvPicPr>
          <p:cNvPr id="7" name="Picture 6">
            <a:extLst>
              <a:ext uri="{FF2B5EF4-FFF2-40B4-BE49-F238E27FC236}">
                <a16:creationId xmlns:a16="http://schemas.microsoft.com/office/drawing/2014/main" id="{ACA0E87E-53DD-3E4A-9437-75AD021A05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3989" y="5375304"/>
            <a:ext cx="967228" cy="1162049"/>
          </a:xfrm>
          <a:prstGeom prst="rect">
            <a:avLst/>
          </a:prstGeom>
        </p:spPr>
      </p:pic>
      <p:pic>
        <p:nvPicPr>
          <p:cNvPr id="9" name="Picture 8">
            <a:extLst>
              <a:ext uri="{FF2B5EF4-FFF2-40B4-BE49-F238E27FC236}">
                <a16:creationId xmlns:a16="http://schemas.microsoft.com/office/drawing/2014/main" id="{3DDEDDD4-983C-354B-8E9E-19498D9E5B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3115" y="191207"/>
            <a:ext cx="2681744" cy="842834"/>
          </a:xfrm>
          <a:prstGeom prst="rect">
            <a:avLst/>
          </a:prstGeom>
        </p:spPr>
      </p:pic>
      <p:pic>
        <p:nvPicPr>
          <p:cNvPr id="8" name="Picture 7">
            <a:extLst>
              <a:ext uri="{FF2B5EF4-FFF2-40B4-BE49-F238E27FC236}">
                <a16:creationId xmlns:a16="http://schemas.microsoft.com/office/drawing/2014/main" id="{C3F2A279-3C04-C64D-9BAE-9E16C7B88C3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6986" y="191207"/>
            <a:ext cx="1104544" cy="1104544"/>
          </a:xfrm>
          <a:prstGeom prst="rect">
            <a:avLst/>
          </a:prstGeom>
        </p:spPr>
      </p:pic>
    </p:spTree>
    <p:extLst>
      <p:ext uri="{BB962C8B-B14F-4D97-AF65-F5344CB8AC3E}">
        <p14:creationId xmlns:p14="http://schemas.microsoft.com/office/powerpoint/2010/main" val="519752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64C4C24-2661-4B8C-B51A-6E663BDCB3ED}"/>
              </a:ext>
            </a:extLst>
          </p:cNvPr>
          <p:cNvSpPr/>
          <p:nvPr/>
        </p:nvSpPr>
        <p:spPr>
          <a:xfrm>
            <a:off x="633412" y="2136339"/>
            <a:ext cx="8212876" cy="2585323"/>
          </a:xfrm>
          <a:prstGeom prst="rect">
            <a:avLst/>
          </a:prstGeom>
        </p:spPr>
        <p:txBody>
          <a:bodyPr wrap="square">
            <a:spAutoFit/>
          </a:bodyPr>
          <a:lstStyle/>
          <a:p>
            <a:r>
              <a:rPr lang="en-GB" i="1" dirty="0"/>
              <a:t> </a:t>
            </a:r>
            <a:r>
              <a:rPr lang="en-GB" sz="2400" i="1" dirty="0">
                <a:latin typeface="Arial" panose="020B0604020202020204" pitchFamily="34" charset="0"/>
                <a:cs typeface="Arial" panose="020B0604020202020204" pitchFamily="34" charset="0"/>
              </a:rPr>
              <a:t>Fatal shootings</a:t>
            </a:r>
          </a:p>
          <a:p>
            <a:endParaRPr lang="en-GB" dirty="0"/>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This year there were three fatal shootings. Two of the deceased were Asian and one was Black. Two of the shootings were terrorism-related.</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This is the same number of fatal shootings as in 2018/19 and is the second highest figure recorded since 2009/10. All three are subject to ongoing independent investigations. </a:t>
            </a:r>
          </a:p>
        </p:txBody>
      </p:sp>
      <p:pic>
        <p:nvPicPr>
          <p:cNvPr id="6" name="Content Placeholder 3">
            <a:extLst>
              <a:ext uri="{FF2B5EF4-FFF2-40B4-BE49-F238E27FC236}">
                <a16:creationId xmlns:a16="http://schemas.microsoft.com/office/drawing/2014/main" id="{DC8B0158-C34D-4A20-93B2-0B4F12C8F22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077" y="433388"/>
            <a:ext cx="2301875" cy="461962"/>
          </a:xfrm>
          <a:prstGeom prst="rect">
            <a:avLst/>
          </a:prstGeom>
        </p:spPr>
      </p:pic>
      <p:sp>
        <p:nvSpPr>
          <p:cNvPr id="7" name="TextBox 6">
            <a:extLst>
              <a:ext uri="{FF2B5EF4-FFF2-40B4-BE49-F238E27FC236}">
                <a16:creationId xmlns:a16="http://schemas.microsoft.com/office/drawing/2014/main" id="{D106AC39-9A4B-4297-A35B-D0F3AB253C5C}"/>
              </a:ext>
            </a:extLst>
          </p:cNvPr>
          <p:cNvSpPr txBox="1"/>
          <p:nvPr/>
        </p:nvSpPr>
        <p:spPr>
          <a:xfrm>
            <a:off x="546919" y="1285012"/>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4455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24611" y="1499922"/>
            <a:ext cx="8521542" cy="3858155"/>
          </a:xfrm>
        </p:spPr>
        <p:txBody>
          <a:bodyPr>
            <a:noAutofit/>
          </a:bodyPr>
          <a:lstStyle/>
          <a:p>
            <a:r>
              <a:rPr lang="en-GB" i="1" dirty="0">
                <a:latin typeface="Arial" panose="020B0604020202020204" pitchFamily="34" charset="0"/>
                <a:cs typeface="Arial" panose="020B0604020202020204" pitchFamily="34" charset="0"/>
              </a:rPr>
              <a:t>Road traffic incidents</a:t>
            </a:r>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This year, 24 people died in 24 separate incidents. There was a notable fall in fatalities this year from 42 to 24. This is the fifth lowest figure recorded over the 16-year period since 2004/05, when these statistics were first published. The annual figures fluctuate, and year-on-year comparisons should be approached with caution.</a:t>
            </a:r>
            <a:r>
              <a:rPr lang="en-GB" sz="2000" dirty="0">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Of the 24 fatalities, 19 resulted from pursuit-related activity. The number of pursuit-related fatalities has decreased this year and is in line with the average seen over previous years. </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This year there were no pursuit-related incidents that resulted in multiple fatalities.</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Of the 19 fatalities – 13 were the driver or passenger in the pursued vehicle and three were a pedestrian or cyclist hit by the pursued or suspect vehicle. Three people were pedestrians hit by a police vehicle. In one of these incidents the driver of a pursued vehicle left the car on foot and was then hit by the police car that was in pursuit.</a:t>
            </a:r>
          </a:p>
          <a:p>
            <a:pPr marL="342900" lvl="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lvl="0"/>
            <a:endParaRPr lang="en-GB" sz="2000" dirty="0">
              <a:latin typeface="Arial" panose="020B0604020202020204" pitchFamily="34" charset="0"/>
              <a:cs typeface="Arial" panose="020B0604020202020204" pitchFamily="34" charset="0"/>
            </a:endParaRPr>
          </a:p>
          <a:p>
            <a:r>
              <a:rPr lang="en-GB" sz="1800" dirty="0"/>
              <a:t> </a:t>
            </a:r>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424611" y="767512"/>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6881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AB4A5F-5957-4F7C-9C72-3C825E85BEF2}"/>
              </a:ext>
            </a:extLst>
          </p:cNvPr>
          <p:cNvSpPr/>
          <p:nvPr/>
        </p:nvSpPr>
        <p:spPr>
          <a:xfrm>
            <a:off x="404037" y="1922583"/>
            <a:ext cx="7889358" cy="4154984"/>
          </a:xfrm>
          <a:prstGeom prst="rect">
            <a:avLst/>
          </a:prstGeom>
        </p:spPr>
        <p:txBody>
          <a:bodyPr wrap="square">
            <a:spAutoFit/>
          </a:bodyPr>
          <a:lstStyle/>
          <a:p>
            <a:r>
              <a:rPr lang="en-GB" sz="2400" i="1" dirty="0">
                <a:latin typeface="Arial" panose="020B0604020202020204" pitchFamily="34" charset="0"/>
                <a:cs typeface="Arial" panose="020B0604020202020204" pitchFamily="34" charset="0"/>
              </a:rPr>
              <a:t>Road traffic incidents</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There were three emergency response related incidents and fatalities. This is a decrease compared to the five recorded last year. It is the third lowest number of emergency response-related incidents and fatalities recorded since 2004/05.</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There were 2 ‘other’ police traffic activity incidents and fatalities. Both incidents happened when a vehicle responded to the presence of the police</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 average age of the people who died was 35. This decreases to 23 if the deceased was the driver or passenger in the pursued or fleeing vehicle. It increases to 55 if the deceased was a pedestrian, cyclist or a driver or passenger in a vehicle hit by either the police or the pursued or a fleeing vehicle</a:t>
            </a:r>
          </a:p>
        </p:txBody>
      </p:sp>
      <p:sp>
        <p:nvSpPr>
          <p:cNvPr id="5" name="TextBox 4">
            <a:extLst>
              <a:ext uri="{FF2B5EF4-FFF2-40B4-BE49-F238E27FC236}">
                <a16:creationId xmlns:a16="http://schemas.microsoft.com/office/drawing/2014/main" id="{9F895C92-297A-4B8D-A5B1-12087D496B3F}"/>
              </a:ext>
            </a:extLst>
          </p:cNvPr>
          <p:cNvSpPr txBox="1"/>
          <p:nvPr/>
        </p:nvSpPr>
        <p:spPr>
          <a:xfrm>
            <a:off x="404037" y="895350"/>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pic>
        <p:nvPicPr>
          <p:cNvPr id="6" name="Content Placeholder 3">
            <a:extLst>
              <a:ext uri="{FF2B5EF4-FFF2-40B4-BE49-F238E27FC236}">
                <a16:creationId xmlns:a16="http://schemas.microsoft.com/office/drawing/2014/main" id="{68629324-C44D-4CCD-9DF1-0AF25762FE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077" y="433388"/>
            <a:ext cx="2301875" cy="461962"/>
          </a:xfrm>
          <a:prstGeom prst="rect">
            <a:avLst/>
          </a:prstGeom>
        </p:spPr>
      </p:pic>
    </p:spTree>
    <p:extLst>
      <p:ext uri="{BB962C8B-B14F-4D97-AF65-F5344CB8AC3E}">
        <p14:creationId xmlns:p14="http://schemas.microsoft.com/office/powerpoint/2010/main" val="1832128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586016" y="2038100"/>
            <a:ext cx="8011064" cy="3232963"/>
          </a:xfrm>
        </p:spPr>
        <p:txBody>
          <a:bodyPr>
            <a:noAutofit/>
          </a:bodyPr>
          <a:lstStyle/>
          <a:p>
            <a:r>
              <a:rPr lang="en-GB" i="1" dirty="0">
                <a:latin typeface="Arial" panose="020B0604020202020204" pitchFamily="34" charset="0"/>
                <a:cs typeface="Arial" panose="020B0604020202020204" pitchFamily="34" charset="0"/>
              </a:rPr>
              <a:t>Apparent suicides following police custody</a:t>
            </a:r>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 number of recorded apparent suicides following custody was 54, a decrease on the 63 recorded in 2018/19. This is the lowest figure recorded since 2012/13 when there was a notable increase in this category. However, the number still remains higher than the average before 2012/13. </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Sixteen (30%) of those who died had been arrested for an alleged sexual offence – of these, 12 (22%) involved offences against children. These proportions are lower than the figures recorded last year (33% and 24% respectively) but in-line with average figures. The average proportions for these alleged offences since 2004/05 are 33% and 26% respectively.</a:t>
            </a:r>
          </a:p>
          <a:p>
            <a:r>
              <a:rPr lang="en-GB" sz="1800" i="1" dirty="0"/>
              <a:t> </a:t>
            </a:r>
            <a:endParaRPr lang="en-GB" sz="1800" dirty="0"/>
          </a:p>
          <a:p>
            <a:endParaRPr lang="en-GB" sz="1800" dirty="0"/>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546919" y="1005059"/>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1155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355679" y="1982639"/>
            <a:ext cx="8432642" cy="3232963"/>
          </a:xfrm>
        </p:spPr>
        <p:txBody>
          <a:bodyPr>
            <a:noAutofit/>
          </a:bodyPr>
          <a:lstStyle/>
          <a:p>
            <a:r>
              <a:rPr lang="en-GB" i="1" dirty="0">
                <a:latin typeface="Arial" panose="020B0604020202020204" pitchFamily="34" charset="0"/>
                <a:cs typeface="Arial" panose="020B0604020202020204" pitchFamily="34" charset="0"/>
              </a:rPr>
              <a:t>Other deaths following police contact – independent only</a:t>
            </a:r>
          </a:p>
          <a:p>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We independently investigated the deaths of 107 people who died during or following other contact with the police, a decrease from 157 in 2018/19. This is the second consecutive year that the reported number of deaths in this category has decreased. </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On average the IOPC is referred around 430 incidents each year where someone had died following police contact. </a:t>
            </a:r>
          </a:p>
          <a:p>
            <a:r>
              <a:rPr lang="en-GB" sz="2000" dirty="0">
                <a:latin typeface="Arial" panose="020B0604020202020204" pitchFamily="34" charset="0"/>
                <a:cs typeface="Arial" panose="020B0604020202020204" pitchFamily="34" charset="0"/>
              </a:rPr>
              <a:t> </a:t>
            </a:r>
          </a:p>
          <a:p>
            <a:endParaRPr lang="en-GB" sz="1800" dirty="0"/>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355679" y="1049193"/>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535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31E1EF-A7EA-436A-B0A7-FD21443DB43E}"/>
              </a:ext>
            </a:extLst>
          </p:cNvPr>
          <p:cNvSpPr/>
          <p:nvPr/>
        </p:nvSpPr>
        <p:spPr>
          <a:xfrm>
            <a:off x="297711" y="1992931"/>
            <a:ext cx="8548577" cy="3908762"/>
          </a:xfrm>
          <a:prstGeom prst="rect">
            <a:avLst/>
          </a:prstGeom>
        </p:spPr>
        <p:txBody>
          <a:bodyPr wrap="square">
            <a:spAutoFit/>
          </a:bodyPr>
          <a:lstStyle/>
          <a:p>
            <a:r>
              <a:rPr lang="en-GB" sz="2400" i="1" dirty="0">
                <a:latin typeface="Arial" panose="020B0604020202020204" pitchFamily="34" charset="0"/>
                <a:cs typeface="Arial" panose="020B0604020202020204" pitchFamily="34" charset="0"/>
              </a:rPr>
              <a:t>Other deaths following police contact – independents only</a:t>
            </a: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Ninety-two fatalities followed contact with the police, either directly or indirectly, after concerns were raised about someone’s welfare – of these, 18 related to a report of a missing person. The police generally did not have direct contact with the deceased in these circumstances. Of these, 9 people were also identified as at risk of self-harm or suicide.</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Of the 92 fatalities, 27 were linked to concerns that were domestic related. Women accounted for a higher proportion in this contact type than they did in the other deaths in or following police contact categories that were investigated independently.</a:t>
            </a:r>
          </a:p>
        </p:txBody>
      </p:sp>
      <p:pic>
        <p:nvPicPr>
          <p:cNvPr id="6" name="Content Placeholder 3">
            <a:extLst>
              <a:ext uri="{FF2B5EF4-FFF2-40B4-BE49-F238E27FC236}">
                <a16:creationId xmlns:a16="http://schemas.microsoft.com/office/drawing/2014/main" id="{1CC123B1-B73C-46F3-9C59-58FAC6D419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077" y="433388"/>
            <a:ext cx="2301875" cy="461962"/>
          </a:xfrm>
          <a:prstGeom prst="rect">
            <a:avLst/>
          </a:prstGeom>
        </p:spPr>
      </p:pic>
      <p:sp>
        <p:nvSpPr>
          <p:cNvPr id="7" name="TextBox 6">
            <a:extLst>
              <a:ext uri="{FF2B5EF4-FFF2-40B4-BE49-F238E27FC236}">
                <a16:creationId xmlns:a16="http://schemas.microsoft.com/office/drawing/2014/main" id="{990E6A12-B352-492C-B7BC-12391B295987}"/>
              </a:ext>
            </a:extLst>
          </p:cNvPr>
          <p:cNvSpPr txBox="1"/>
          <p:nvPr/>
        </p:nvSpPr>
        <p:spPr>
          <a:xfrm>
            <a:off x="355679" y="1049193"/>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0040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727F61A-0405-40BD-96BB-56DCE1BD2620}"/>
              </a:ext>
            </a:extLst>
          </p:cNvPr>
          <p:cNvSpPr/>
          <p:nvPr/>
        </p:nvSpPr>
        <p:spPr>
          <a:xfrm>
            <a:off x="425302" y="1998391"/>
            <a:ext cx="8293395" cy="3847207"/>
          </a:xfrm>
          <a:prstGeom prst="rect">
            <a:avLst/>
          </a:prstGeom>
        </p:spPr>
        <p:txBody>
          <a:bodyPr wrap="square">
            <a:spAutoFit/>
          </a:bodyPr>
          <a:lstStyle/>
          <a:p>
            <a:r>
              <a:rPr lang="en-GB" sz="2400" i="1" dirty="0">
                <a:latin typeface="Arial" panose="020B0604020202020204" pitchFamily="34" charset="0"/>
                <a:cs typeface="Arial" panose="020B0604020202020204" pitchFamily="34" charset="0"/>
              </a:rPr>
              <a:t>Other deaths following police contact – independents only</a:t>
            </a:r>
          </a:p>
          <a:p>
            <a:pPr marL="342900" lvl="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During 2019/20, just under a third of investigations into deaths following police contact related to incidents where someone had reported being concerned about a person’s risk of self-harm, risk of suicide, or mental health. </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A quarter of investigations into deaths following police contact were domestic-related. </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These two types of concern for welfare are both linked to current thematic work areas. This may result in the number of these types of investigations increasing and/or forming a larger proportion of the ‘other contact’ deaths that the IOPC independently investigates.</a:t>
            </a:r>
          </a:p>
        </p:txBody>
      </p:sp>
      <p:pic>
        <p:nvPicPr>
          <p:cNvPr id="5" name="Content Placeholder 3">
            <a:extLst>
              <a:ext uri="{FF2B5EF4-FFF2-40B4-BE49-F238E27FC236}">
                <a16:creationId xmlns:a16="http://schemas.microsoft.com/office/drawing/2014/main" id="{80217F02-D945-45D6-9B38-B39EF0DA46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077" y="433388"/>
            <a:ext cx="2301875" cy="461962"/>
          </a:xfrm>
          <a:prstGeom prst="rect">
            <a:avLst/>
          </a:prstGeom>
        </p:spPr>
      </p:pic>
      <p:sp>
        <p:nvSpPr>
          <p:cNvPr id="6" name="TextBox 5">
            <a:extLst>
              <a:ext uri="{FF2B5EF4-FFF2-40B4-BE49-F238E27FC236}">
                <a16:creationId xmlns:a16="http://schemas.microsoft.com/office/drawing/2014/main" id="{15EA2B6A-C4F1-4908-804E-873455793286}"/>
              </a:ext>
            </a:extLst>
          </p:cNvPr>
          <p:cNvSpPr txBox="1"/>
          <p:nvPr/>
        </p:nvSpPr>
        <p:spPr>
          <a:xfrm>
            <a:off x="355679" y="1049193"/>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0759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623888" y="1248263"/>
            <a:ext cx="8011064" cy="4046001"/>
          </a:xfrm>
        </p:spPr>
        <p:txBody>
          <a:bodyPr>
            <a:noAutofit/>
          </a:bodyPr>
          <a:lstStyle/>
          <a:p>
            <a:r>
              <a:rPr lang="en-GB" sz="1800" dirty="0">
                <a:latin typeface="Arial" panose="020B0604020202020204" pitchFamily="34" charset="0"/>
                <a:cs typeface="Arial" panose="020B0604020202020204" pitchFamily="34" charset="0"/>
              </a:rPr>
              <a:t>The full report is available on our website.</a:t>
            </a:r>
            <a:r>
              <a:rPr lang="en-GB" sz="1800" b="1" dirty="0">
                <a:latin typeface="Arial" panose="020B0604020202020204" pitchFamily="34" charset="0"/>
                <a:cs typeface="Arial" panose="020B0604020202020204" pitchFamily="34" charset="0"/>
              </a:rPr>
              <a:t> </a:t>
            </a:r>
          </a:p>
          <a:p>
            <a:endParaRPr lang="en-GB" sz="1800" b="1" dirty="0">
              <a:latin typeface="Arial" panose="020B0604020202020204" pitchFamily="34" charset="0"/>
              <a:cs typeface="Arial" panose="020B0604020202020204" pitchFamily="34" charset="0"/>
            </a:endParaRPr>
          </a:p>
          <a:p>
            <a:r>
              <a:rPr lang="en-GB" sz="1800" dirty="0">
                <a:latin typeface="Arial" panose="020B0604020202020204" pitchFamily="34" charset="0"/>
                <a:ea typeface="Times New Roman" panose="02020603050405020304" pitchFamily="18" charset="0"/>
                <a:cs typeface="Arial" panose="020B0604020202020204" pitchFamily="34" charset="0"/>
              </a:rPr>
              <a:t>If you have difficulties accessing the report please email, </a:t>
            </a:r>
            <a:r>
              <a:rPr lang="en-GB" sz="1800" dirty="0">
                <a:latin typeface="Arial" panose="020B0604020202020204" pitchFamily="34" charset="0"/>
                <a:ea typeface="Times New Roman" panose="02020603050405020304" pitchFamily="18" charset="0"/>
                <a:cs typeface="Arial" panose="020B0604020202020204" pitchFamily="34" charset="0"/>
                <a:hlinkClick r:id="rId3"/>
              </a:rPr>
              <a:t>content_design_team@policeconduct.gov.uk</a:t>
            </a:r>
            <a:endParaRPr lang="en-GB" sz="1800" dirty="0">
              <a:latin typeface="Arial" panose="020B0604020202020204" pitchFamily="34" charset="0"/>
              <a:ea typeface="Times New Roman" panose="02020603050405020304" pitchFamily="18" charset="0"/>
              <a:cs typeface="Arial" panose="020B0604020202020204" pitchFamily="34" charset="0"/>
            </a:endParaRPr>
          </a:p>
          <a:p>
            <a:endParaRPr lang="en-GB" sz="1800" dirty="0">
              <a:latin typeface="Arial" panose="020B0604020202020204" pitchFamily="34" charset="0"/>
              <a:ea typeface="Times New Roman" panose="02020603050405020304" pitchFamily="18" charset="0"/>
              <a:cs typeface="Arial" panose="020B0604020202020204" pitchFamily="34" charset="0"/>
            </a:endParaRPr>
          </a:p>
          <a:p>
            <a:r>
              <a:rPr lang="en-GB" sz="1800" dirty="0">
                <a:latin typeface="Arial" panose="020B0604020202020204" pitchFamily="34" charset="0"/>
                <a:ea typeface="Times New Roman" panose="02020603050405020304" pitchFamily="18" charset="0"/>
                <a:cs typeface="Arial" panose="020B0604020202020204" pitchFamily="34" charset="0"/>
              </a:rPr>
              <a:t>For any questions or comments about the report or the statistics please email, </a:t>
            </a:r>
            <a:r>
              <a:rPr lang="en-GB" sz="1800" dirty="0">
                <a:latin typeface="Arial" panose="020B0604020202020204" pitchFamily="34" charset="0"/>
                <a:ea typeface="Times New Roman" panose="02020603050405020304" pitchFamily="18" charset="0"/>
                <a:cs typeface="Arial" panose="020B0604020202020204" pitchFamily="34" charset="0"/>
                <a:hlinkClick r:id="rId4"/>
              </a:rPr>
              <a:t>research@policeconduct.gov.uk</a:t>
            </a:r>
            <a:endParaRPr lang="en-GB" sz="1800" dirty="0">
              <a:latin typeface="Arial" panose="020B0604020202020204" pitchFamily="34" charset="0"/>
              <a:ea typeface="Times New Roman" panose="02020603050405020304" pitchFamily="18" charset="0"/>
              <a:cs typeface="Arial" panose="020B0604020202020204" pitchFamily="34" charset="0"/>
            </a:endParaRPr>
          </a:p>
          <a:p>
            <a:endParaRPr lang="en-GB" sz="1800" dirty="0">
              <a:latin typeface="Arial" panose="020B0604020202020204" pitchFamily="34" charset="0"/>
              <a:ea typeface="Times New Roman" panose="02020603050405020304" pitchFamily="18" charset="0"/>
              <a:cs typeface="Arial" panose="020B0604020202020204" pitchFamily="34" charset="0"/>
            </a:endParaRPr>
          </a:p>
          <a:p>
            <a:r>
              <a:rPr lang="en-GB" sz="1800" b="1" dirty="0">
                <a:latin typeface="Arial" panose="020B0604020202020204" pitchFamily="34" charset="0"/>
                <a:cs typeface="Arial" panose="020B0604020202020204" pitchFamily="34" charset="0"/>
              </a:rPr>
              <a:t>Website: www.policeconduct.gov.uk</a:t>
            </a:r>
          </a:p>
          <a:p>
            <a:r>
              <a:rPr lang="en-GB" sz="1800" dirty="0">
                <a:latin typeface="Arial" panose="020B0604020202020204" pitchFamily="34" charset="0"/>
                <a:cs typeface="Arial" panose="020B0604020202020204" pitchFamily="34" charset="0"/>
              </a:rPr>
              <a:t>Twitter: @</a:t>
            </a:r>
            <a:r>
              <a:rPr lang="en-GB" sz="1800" dirty="0" err="1">
                <a:latin typeface="Arial" panose="020B0604020202020204" pitchFamily="34" charset="0"/>
                <a:cs typeface="Arial" panose="020B0604020202020204" pitchFamily="34" charset="0"/>
              </a:rPr>
              <a:t>policeconduct</a:t>
            </a:r>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Email: enquiries@policeconduct.gov.uk</a:t>
            </a:r>
          </a:p>
          <a:p>
            <a:r>
              <a:rPr lang="en-GB" sz="1800" dirty="0">
                <a:latin typeface="Arial" panose="020B0604020202020204" pitchFamily="34" charset="0"/>
                <a:cs typeface="Arial" panose="020B0604020202020204" pitchFamily="34" charset="0"/>
              </a:rPr>
              <a:t>Phone: 0300 020 0096</a:t>
            </a:r>
          </a:p>
          <a:p>
            <a:r>
              <a:rPr lang="en-GB" sz="1800" dirty="0">
                <a:latin typeface="Arial" panose="020B0604020202020204" pitchFamily="34" charset="0"/>
                <a:cs typeface="Arial" panose="020B0604020202020204" pitchFamily="34" charset="0"/>
              </a:rPr>
              <a:t>Text relay: 18001 0207 166 3000</a:t>
            </a:r>
          </a:p>
          <a:p>
            <a:endParaRPr lang="en-GB" sz="1800"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4294967295"/>
          </p:nvPr>
        </p:nvPicPr>
        <p:blipFill>
          <a:blip r:embed="rId5"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509048" y="664517"/>
            <a:ext cx="8050161" cy="461665"/>
          </a:xfrm>
          <a:prstGeom prst="rect">
            <a:avLst/>
          </a:prstGeom>
          <a:noFill/>
        </p:spPr>
        <p:txBody>
          <a:bodyPr wrap="square" rtlCol="0">
            <a:spAutoFit/>
          </a:bodyPr>
          <a:lstStyle/>
          <a:p>
            <a:r>
              <a:rPr lang="en-GB" sz="2400"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To find out more</a:t>
            </a:r>
          </a:p>
        </p:txBody>
      </p:sp>
    </p:spTree>
    <p:extLst>
      <p:ext uri="{BB962C8B-B14F-4D97-AF65-F5344CB8AC3E}">
        <p14:creationId xmlns:p14="http://schemas.microsoft.com/office/powerpoint/2010/main" val="3891552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0FB243-451C-4726-9C55-9FE8BD1C032B}"/>
              </a:ext>
            </a:extLst>
          </p:cNvPr>
          <p:cNvSpPr/>
          <p:nvPr/>
        </p:nvSpPr>
        <p:spPr>
          <a:xfrm>
            <a:off x="623888" y="1064627"/>
            <a:ext cx="8185354" cy="4524315"/>
          </a:xfrm>
          <a:prstGeom prst="rect">
            <a:avLst/>
          </a:prstGeom>
        </p:spPr>
        <p:txBody>
          <a:bodyPr wrap="square">
            <a:spAutoFit/>
          </a:bodyPr>
          <a:lstStyle/>
          <a:p>
            <a:endParaRPr lang="en-US" dirty="0"/>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This report presents figures on deaths during or following police contact that happened between 1 April 2019 and 31 March 2020. It provides a definitive set of figures for England and Wales, and an overview of the nature and circumstances in which these deaths occurred. </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It is the sixteenth in a series of statistical reports on this subject, published annually by the IOPC, formerly the Independent Police Complaints Commission (IPCC). </a:t>
            </a:r>
          </a:p>
          <a:p>
            <a:endParaRPr lang="en-US" dirty="0">
              <a:latin typeface="Arial" panose="020B0604020202020204" pitchFamily="34" charset="0"/>
              <a:cs typeface="Arial" panose="020B0604020202020204" pitchFamily="34" charset="0"/>
            </a:endParaRPr>
          </a:p>
          <a:p>
            <a:endParaRPr lang="en-US" dirty="0"/>
          </a:p>
          <a:p>
            <a:endParaRPr lang="en-GB" dirty="0"/>
          </a:p>
        </p:txBody>
      </p:sp>
      <p:sp>
        <p:nvSpPr>
          <p:cNvPr id="3" name="TextBox 2">
            <a:extLst>
              <a:ext uri="{FF2B5EF4-FFF2-40B4-BE49-F238E27FC236}">
                <a16:creationId xmlns:a16="http://schemas.microsoft.com/office/drawing/2014/main" id="{85157655-4D1A-47F5-BEC7-2FE32DC715DE}"/>
              </a:ext>
            </a:extLst>
          </p:cNvPr>
          <p:cNvSpPr txBox="1"/>
          <p:nvPr/>
        </p:nvSpPr>
        <p:spPr>
          <a:xfrm>
            <a:off x="623888" y="1112252"/>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Introduction</a:t>
            </a:r>
            <a:endParaRPr lang="en-GB" sz="3200" b="1"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6789846-A65F-423A-9EDE-5CFE879EB6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3115" y="191207"/>
            <a:ext cx="2681744" cy="842834"/>
          </a:xfrm>
          <a:prstGeom prst="rect">
            <a:avLst/>
          </a:prstGeom>
        </p:spPr>
      </p:pic>
    </p:spTree>
    <p:extLst>
      <p:ext uri="{BB962C8B-B14F-4D97-AF65-F5344CB8AC3E}">
        <p14:creationId xmlns:p14="http://schemas.microsoft.com/office/powerpoint/2010/main" val="3307991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F159CA-D394-4116-8450-E1402AE0D72F}"/>
              </a:ext>
            </a:extLst>
          </p:cNvPr>
          <p:cNvSpPr/>
          <p:nvPr/>
        </p:nvSpPr>
        <p:spPr>
          <a:xfrm>
            <a:off x="623888" y="1843950"/>
            <a:ext cx="7464055" cy="3477875"/>
          </a:xfrm>
          <a:prstGeom prst="rect">
            <a:avLst/>
          </a:prstGeom>
        </p:spPr>
        <p:txBody>
          <a:bodyPr wrap="square">
            <a:spAutoFit/>
          </a:bodyPr>
          <a:lstStyle/>
          <a:p>
            <a:r>
              <a:rPr lang="en-US" sz="2000" dirty="0">
                <a:latin typeface="Arial" panose="020B0604020202020204" pitchFamily="34" charset="0"/>
                <a:cs typeface="Arial" panose="020B0604020202020204" pitchFamily="34" charset="0"/>
              </a:rPr>
              <a:t>To produce these statistics, we examine the circumstances of all deaths that are referred to us. We decide whether the deaths meet the criteria for inclusion in this report under one of the following categories:</a:t>
            </a:r>
          </a:p>
          <a:p>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deaths in or following police custody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fatal shootings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road traffic fatalities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apparent suicides following police custody</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other deaths following police contact that were subject to an independent investigation</a:t>
            </a:r>
          </a:p>
        </p:txBody>
      </p:sp>
      <p:sp>
        <p:nvSpPr>
          <p:cNvPr id="3" name="TextBox 2">
            <a:extLst>
              <a:ext uri="{FF2B5EF4-FFF2-40B4-BE49-F238E27FC236}">
                <a16:creationId xmlns:a16="http://schemas.microsoft.com/office/drawing/2014/main" id="{C45902FD-509A-4634-97F6-F172A9750A08}"/>
              </a:ext>
            </a:extLst>
          </p:cNvPr>
          <p:cNvSpPr txBox="1"/>
          <p:nvPr/>
        </p:nvSpPr>
        <p:spPr>
          <a:xfrm>
            <a:off x="623888" y="977330"/>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Introduction</a:t>
            </a:r>
            <a:endParaRPr lang="en-GB" sz="3200" b="1"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650222D-1A08-4CA4-B7C3-4789B67DBC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3115" y="191207"/>
            <a:ext cx="2681744" cy="842834"/>
          </a:xfrm>
          <a:prstGeom prst="rect">
            <a:avLst/>
          </a:prstGeom>
        </p:spPr>
      </p:pic>
    </p:spTree>
    <p:extLst>
      <p:ext uri="{BB962C8B-B14F-4D97-AF65-F5344CB8AC3E}">
        <p14:creationId xmlns:p14="http://schemas.microsoft.com/office/powerpoint/2010/main" val="3531673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7CACF-2402-4352-83EF-D9B56761C4B1}"/>
              </a:ext>
            </a:extLst>
          </p:cNvPr>
          <p:cNvSpPr>
            <a:spLocks noGrp="1"/>
          </p:cNvSpPr>
          <p:nvPr>
            <p:ph type="title"/>
          </p:nvPr>
        </p:nvSpPr>
        <p:spPr>
          <a:xfrm>
            <a:off x="628650" y="2645621"/>
            <a:ext cx="7886700" cy="2589416"/>
          </a:xfrm>
        </p:spPr>
        <p:txBody>
          <a:bodyPr>
            <a:no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National statistics</a:t>
            </a:r>
            <a:br>
              <a:rPr lang="en-GB" sz="2800" b="1" dirty="0">
                <a:latin typeface="Arial" panose="020B0604020202020204" pitchFamily="34" charset="0"/>
                <a:cs typeface="Arial" panose="020B0604020202020204" pitchFamily="34" charset="0"/>
              </a:rPr>
            </a:br>
            <a:br>
              <a:rPr lang="en-US" sz="2000" b="1"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The UK Statistics Authority has designated these statistics as National Statistics.</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This designation means that the statistics: </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&gt; meet identified user needs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&gt; are well explained and readily accessible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&gt; are produced according to sound methods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&gt; are managed impartially and objectively in the public interest</a:t>
            </a:r>
            <a:endParaRPr lang="en-GB" sz="20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370050D-81FA-4530-B4D7-3A92B42C30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82345" y="453381"/>
            <a:ext cx="1833005" cy="1833005"/>
          </a:xfrm>
          <a:prstGeom prst="rect">
            <a:avLst/>
          </a:prstGeom>
        </p:spPr>
      </p:pic>
    </p:spTree>
    <p:extLst>
      <p:ext uri="{BB962C8B-B14F-4D97-AF65-F5344CB8AC3E}">
        <p14:creationId xmlns:p14="http://schemas.microsoft.com/office/powerpoint/2010/main" val="3559830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623888" y="2038309"/>
            <a:ext cx="8298135" cy="3232963"/>
          </a:xfrm>
        </p:spPr>
        <p:txBody>
          <a:bodyPr>
            <a:noAutofit/>
          </a:bodyPr>
          <a:lstStyle/>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During 2019/20, in each category there were: </a:t>
            </a:r>
          </a:p>
          <a:p>
            <a:endParaRPr lang="en-GB" sz="200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18 deaths in or following police custody </a:t>
            </a: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3 police shootings </a:t>
            </a: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24 road traffic fatalities </a:t>
            </a: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54 apparent suicides following custody </a:t>
            </a: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107 deaths following police contact that were independently investigated</a:t>
            </a:r>
          </a:p>
          <a:p>
            <a:pPr marL="800100" lvl="1" indent="-342900">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 number of deaths in or following custody has remained in line with recent years – an increase of one from last year.</a:t>
            </a:r>
            <a:endParaRPr lang="en-GB" sz="2000" b="1"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623888" y="1235997"/>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Overall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4703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6015A80-F047-5444-B34D-AFEF39E452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7374" y="331076"/>
            <a:ext cx="7509252" cy="6195847"/>
          </a:xfrm>
          <a:prstGeom prst="rect">
            <a:avLst/>
          </a:prstGeom>
        </p:spPr>
      </p:pic>
      <p:pic>
        <p:nvPicPr>
          <p:cNvPr id="3" name="Picture 2">
            <a:extLst>
              <a:ext uri="{FF2B5EF4-FFF2-40B4-BE49-F238E27FC236}">
                <a16:creationId xmlns:a16="http://schemas.microsoft.com/office/drawing/2014/main" id="{649A37E6-78F2-1145-86B8-49302063C21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6897" y="343327"/>
            <a:ext cx="7590205" cy="6171346"/>
          </a:xfrm>
          <a:prstGeom prst="rect">
            <a:avLst/>
          </a:prstGeom>
        </p:spPr>
      </p:pic>
    </p:spTree>
    <p:extLst>
      <p:ext uri="{BB962C8B-B14F-4D97-AF65-F5344CB8AC3E}">
        <p14:creationId xmlns:p14="http://schemas.microsoft.com/office/powerpoint/2010/main" val="4058510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63708" y="1812518"/>
            <a:ext cx="8011064" cy="3232963"/>
          </a:xfrm>
        </p:spPr>
        <p:txBody>
          <a:bodyPr>
            <a:noAutofit/>
          </a:bodyPr>
          <a:lstStyle/>
          <a:p>
            <a:r>
              <a:rPr lang="en-GB" i="1" dirty="0">
                <a:latin typeface="Arial" panose="020B0604020202020204" pitchFamily="34" charset="0"/>
                <a:cs typeface="Arial" panose="020B0604020202020204" pitchFamily="34" charset="0"/>
              </a:rPr>
              <a:t>Deaths in or following police custody</a:t>
            </a:r>
            <a:endParaRPr lang="en-GB"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This year there were 18 deaths in or following police custody, up from 17 deaths in 2018/19 but in-line with the average figure for over the last decade. </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Eight people had some force used against them by officers or by members of the public before their deaths, although the use of force did not necessarily contribute to their death. </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Of the 18 deaths in or following police custody, fourteen people were White, and three were Black. The ethnicity of one person is not recorded at this time.</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One death took place within a police custody suite. There were no apparent suicides while in a police custody suite. One apparent suicide occurred during an arrest process elsewhere.</a:t>
            </a:r>
          </a:p>
          <a:p>
            <a:r>
              <a:rPr lang="en-GB" sz="1800" i="1" dirty="0"/>
              <a:t> </a:t>
            </a:r>
            <a:endParaRPr lang="en-GB" sz="1800" dirty="0"/>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463708" y="1061521"/>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2819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24611" y="2100565"/>
            <a:ext cx="8478089" cy="3232963"/>
          </a:xfrm>
        </p:spPr>
        <p:txBody>
          <a:bodyPr>
            <a:noAutofit/>
          </a:bodyPr>
          <a:lstStyle/>
          <a:p>
            <a:r>
              <a:rPr lang="en-GB" i="1" dirty="0">
                <a:latin typeface="Arial" panose="020B0604020202020204" pitchFamily="34" charset="0"/>
                <a:cs typeface="Arial" panose="020B0604020202020204" pitchFamily="34" charset="0"/>
              </a:rPr>
              <a:t>Alcohol, drugs and mental health</a:t>
            </a:r>
            <a:endParaRPr lang="en-GB"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We remain concerned that drugs, alcohol, and mental ill health remain a significant feature. </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Eleven of the 18 people who died in or following police custody had mental health concerns. </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Fourteen people who died in or following police custody had links to drugs and/or alcohol. </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Half (54) of those who died following other police contact were reported to be intoxicated with drugs and/or alcohol at the time of the incident, or it featured heavily in their lifestyle. </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Over two-thirds (75) were reported to have mental health concerns.</a:t>
            </a:r>
          </a:p>
          <a:p>
            <a:pPr marL="742950" lvl="1" indent="-285750">
              <a:buFont typeface="Arial" panose="020B0604020202020204" pitchFamily="34" charset="0"/>
              <a:buChar char="•"/>
            </a:pPr>
            <a:endParaRPr lang="en-GB" sz="1800" dirty="0"/>
          </a:p>
          <a:p>
            <a:r>
              <a:rPr lang="en-GB" sz="1800" i="1" dirty="0"/>
              <a:t> </a:t>
            </a:r>
            <a:endParaRPr lang="en-GB" sz="1800" dirty="0"/>
          </a:p>
          <a:p>
            <a:endParaRPr lang="en-GB" sz="1800" dirty="0"/>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424611" y="1174515"/>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9129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E7D591-D6D0-4DB6-B143-915C2C9F09AA}"/>
              </a:ext>
            </a:extLst>
          </p:cNvPr>
          <p:cNvSpPr/>
          <p:nvPr/>
        </p:nvSpPr>
        <p:spPr>
          <a:xfrm>
            <a:off x="701749" y="1688114"/>
            <a:ext cx="7378995" cy="4154984"/>
          </a:xfrm>
          <a:prstGeom prst="rect">
            <a:avLst/>
          </a:prstGeom>
        </p:spPr>
        <p:txBody>
          <a:bodyPr wrap="square">
            <a:spAutoFit/>
          </a:bodyPr>
          <a:lstStyle/>
          <a:p>
            <a:r>
              <a:rPr lang="en-GB" sz="2400" i="1" dirty="0">
                <a:latin typeface="Arial" panose="020B0604020202020204" pitchFamily="34" charset="0"/>
                <a:cs typeface="Arial" panose="020B0604020202020204" pitchFamily="34" charset="0"/>
              </a:rPr>
              <a:t>Use of force</a:t>
            </a:r>
          </a:p>
          <a:p>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Eight of the 18 people who died in or following police custody had been restrained by the police or others before their deaths. There were nine (out of the 107) ‘other deaths following police contact’ that involved restraint or other use of force. The use of force did not necessarily contribute to the death. </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Of the eight deaths in or following custody where restraint was used, seven involved restraint by police; six of the deceased were White and two were Black.</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Of the nine ‘other contact deaths’, seven involved restraint by the police; one of the deceased was BAME.</a:t>
            </a:r>
          </a:p>
        </p:txBody>
      </p:sp>
      <p:pic>
        <p:nvPicPr>
          <p:cNvPr id="5" name="Content Placeholder 3">
            <a:extLst>
              <a:ext uri="{FF2B5EF4-FFF2-40B4-BE49-F238E27FC236}">
                <a16:creationId xmlns:a16="http://schemas.microsoft.com/office/drawing/2014/main" id="{71475312-D3F7-46EA-90C0-4CD6B0B2FA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077" y="433388"/>
            <a:ext cx="2301875" cy="461962"/>
          </a:xfrm>
          <a:prstGeom prst="rect">
            <a:avLst/>
          </a:prstGeom>
        </p:spPr>
      </p:pic>
      <p:sp>
        <p:nvSpPr>
          <p:cNvPr id="6" name="TextBox 5">
            <a:extLst>
              <a:ext uri="{FF2B5EF4-FFF2-40B4-BE49-F238E27FC236}">
                <a16:creationId xmlns:a16="http://schemas.microsoft.com/office/drawing/2014/main" id="{C40AD0B0-C4DC-426E-B9DC-925A599965DE}"/>
              </a:ext>
            </a:extLst>
          </p:cNvPr>
          <p:cNvSpPr txBox="1"/>
          <p:nvPr/>
        </p:nvSpPr>
        <p:spPr>
          <a:xfrm>
            <a:off x="701749" y="895350"/>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5627033"/>
      </p:ext>
    </p:extLst>
  </p:cSld>
  <p:clrMapOvr>
    <a:masterClrMapping/>
  </p:clrMapOvr>
</p:sld>
</file>

<file path=ppt/theme/theme1.xml><?xml version="1.0" encoding="utf-8"?>
<a:theme xmlns:a="http://schemas.openxmlformats.org/drawingml/2006/main" name="Office Theme">
  <a:themeElements>
    <a:clrScheme name="IOPC colour palette">
      <a:dk1>
        <a:srgbClr val="373A36"/>
      </a:dk1>
      <a:lt1>
        <a:srgbClr val="FFFFFF"/>
      </a:lt1>
      <a:dk2>
        <a:srgbClr val="5F615E"/>
      </a:dk2>
      <a:lt2>
        <a:srgbClr val="737572"/>
      </a:lt2>
      <a:accent1>
        <a:srgbClr val="878986"/>
      </a:accent1>
      <a:accent2>
        <a:srgbClr val="F0B323"/>
      </a:accent2>
      <a:accent3>
        <a:srgbClr val="00B0B9"/>
      </a:accent3>
      <a:accent4>
        <a:srgbClr val="4B9560"/>
      </a:accent4>
      <a:accent5>
        <a:srgbClr val="E56A54"/>
      </a:accent5>
      <a:accent6>
        <a:srgbClr val="6F6F77"/>
      </a:accent6>
      <a:hlink>
        <a:srgbClr val="801738"/>
      </a:hlink>
      <a:folHlink>
        <a:srgbClr val="FFFFFF"/>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B09F3BA4232DA24C8EB32A198AA3A44A" ma:contentTypeVersion="5" ma:contentTypeDescription="Create a new document." ma:contentTypeScope="" ma:versionID="747465e4c3625e69f90ab6cc2a079f17">
  <xsd:schema xmlns:xsd="http://www.w3.org/2001/XMLSchema" xmlns:xs="http://www.w3.org/2001/XMLSchema" xmlns:p="http://schemas.microsoft.com/office/2006/metadata/properties" xmlns:ns1="http://schemas.microsoft.com/sharepoint/v3" xmlns:ns2="9e34c408-d254-443f-a3ae-3fefd9a21815" xmlns:ns3="2d87e384-516f-4393-8d63-86b03fa5747f" targetNamespace="http://schemas.microsoft.com/office/2006/metadata/properties" ma:root="true" ma:fieldsID="f2d6216c1edd2c87175801d51f551595" ns1:_="" ns2:_="" ns3:_="">
    <xsd:import namespace="http://schemas.microsoft.com/sharepoint/v3"/>
    <xsd:import namespace="9e34c408-d254-443f-a3ae-3fefd9a21815"/>
    <xsd:import namespace="2d87e384-516f-4393-8d63-86b03fa5747f"/>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DocumentCategory" minOccurs="0"/>
                <xsd:element ref="ns3:DocumentSub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e34c408-d254-443f-a3ae-3fefd9a2181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d87e384-516f-4393-8d63-86b03fa5747f" elementFormDefault="qualified">
    <xsd:import namespace="http://schemas.microsoft.com/office/2006/documentManagement/types"/>
    <xsd:import namespace="http://schemas.microsoft.com/office/infopath/2007/PartnerControls"/>
    <xsd:element name="DocumentCategory" ma:index="13" nillable="true" ma:displayName="Document category" ma:format="Dropdown" ma:internalName="DocumentCategory">
      <xsd:simpleType>
        <xsd:restriction base="dms:Choice">
          <xsd:enumeration value="Health and Safety"/>
        </xsd:restriction>
      </xsd:simpleType>
    </xsd:element>
    <xsd:element name="DocumentSubCategory" ma:index="14" nillable="true" ma:displayName="Document subcategory" ma:format="Dropdown" ma:internalName="DocumentSubCategory">
      <xsd:simpleType>
        <xsd:restriction base="dms:Choice">
          <xsd:enumeration value="Policy"/>
          <xsd:enumeration value="Guidance"/>
          <xsd:enumeration value="Form"/>
          <xsd:enumeration value="Information"/>
          <xsd:enumeration value="Management document"/>
          <xsd:enumeration value="Lis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9e34c408-d254-443f-a3ae-3fefd9a21815">P7NEEHC7UEJX-1-11683</_dlc_DocId>
    <_dlc_DocIdUrl xmlns="9e34c408-d254-443f-a3ae-3fefd9a21815">
      <Url>http://ihome.guardian.gov.uk/_layouts/DocIdRedir.aspx?ID=P7NEEHC7UEJX-1-11683</Url>
      <Description>P7NEEHC7UEJX-1-11683</Description>
    </_dlc_DocIdUrl>
    <DocumentSubCategory xmlns="2d87e384-516f-4393-8d63-86b03fa5747f" xsi:nil="true"/>
    <PublishingExpirationDate xmlns="http://schemas.microsoft.com/sharepoint/v3" xsi:nil="true"/>
    <PublishingStartDate xmlns="http://schemas.microsoft.com/sharepoint/v3" xsi:nil="true"/>
    <DocumentCategory xmlns="2d87e384-516f-4393-8d63-86b03fa5747f"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E55DCB-2BA1-449D-8F11-E398548E8CFA}">
  <ds:schemaRefs>
    <ds:schemaRef ds:uri="http://schemas.microsoft.com/sharepoint/events"/>
  </ds:schemaRefs>
</ds:datastoreItem>
</file>

<file path=customXml/itemProps2.xml><?xml version="1.0" encoding="utf-8"?>
<ds:datastoreItem xmlns:ds="http://schemas.openxmlformats.org/officeDocument/2006/customXml" ds:itemID="{05D383CC-77CB-4B4C-A212-FB8404DCC8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e34c408-d254-443f-a3ae-3fefd9a21815"/>
    <ds:schemaRef ds:uri="2d87e384-516f-4393-8d63-86b03fa574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30BB54D-3398-4A01-B8FE-59557430DA64}">
  <ds:schemaRefs>
    <ds:schemaRef ds:uri="http://www.w3.org/XML/1998/namespace"/>
    <ds:schemaRef ds:uri="http://purl.org/dc/elements/1.1/"/>
    <ds:schemaRef ds:uri="http://schemas.microsoft.com/office/2006/documentManagement/types"/>
    <ds:schemaRef ds:uri="9e34c408-d254-443f-a3ae-3fefd9a21815"/>
    <ds:schemaRef ds:uri="http://purl.org/dc/dcmitype/"/>
    <ds:schemaRef ds:uri="http://schemas.microsoft.com/office/infopath/2007/PartnerControls"/>
    <ds:schemaRef ds:uri="http://schemas.openxmlformats.org/package/2006/metadata/core-properties"/>
    <ds:schemaRef ds:uri="http://schemas.microsoft.com/office/2006/metadata/properties"/>
    <ds:schemaRef ds:uri="2d87e384-516f-4393-8d63-86b03fa5747f"/>
    <ds:schemaRef ds:uri="http://schemas.microsoft.com/sharepoint/v3"/>
    <ds:schemaRef ds:uri="http://purl.org/dc/terms/"/>
  </ds:schemaRefs>
</ds:datastoreItem>
</file>

<file path=customXml/itemProps4.xml><?xml version="1.0" encoding="utf-8"?>
<ds:datastoreItem xmlns:ds="http://schemas.openxmlformats.org/officeDocument/2006/customXml" ds:itemID="{79C75A94-97B9-4D05-96CF-812522EF10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7216</TotalTime>
  <Words>2456</Words>
  <Application>Microsoft Office PowerPoint</Application>
  <PresentationFormat>On-screen Show (4:3)</PresentationFormat>
  <Paragraphs>139</Paragraphs>
  <Slides>17</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Arial Narrow</vt:lpstr>
      <vt:lpstr>Calibri</vt:lpstr>
      <vt:lpstr>Calibri Light</vt:lpstr>
      <vt:lpstr>Office Theme</vt:lpstr>
      <vt:lpstr>Custom Design</vt:lpstr>
      <vt:lpstr>PowerPoint Presentation</vt:lpstr>
      <vt:lpstr>PowerPoint Presentation</vt:lpstr>
      <vt:lpstr>PowerPoint Presentation</vt:lpstr>
      <vt:lpstr>&gt; National statistics    The UK Statistics Authority has designated these statistics as National Statistics.  This designation means that the statistics:   &gt; meet identified user needs  &gt; are well explained and readily accessible  &gt; are produced according to sound methods  &gt; are managed impartially and objectively in the public interest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IPCC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&lt;Title goes here&gt;</dc:title>
  <dc:creator>Sara Brembor</dc:creator>
  <cp:lastModifiedBy>Seyche Cullinane</cp:lastModifiedBy>
  <cp:revision>180</cp:revision>
  <dcterms:created xsi:type="dcterms:W3CDTF">2018-01-08T15:42:12Z</dcterms:created>
  <dcterms:modified xsi:type="dcterms:W3CDTF">2020-10-21T15:31:08Z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1048333972</vt:i4>
  </property>
  <property fmtid="{D5CDD505-2E9C-101B-9397-08002B2CF9AE}" pid="3" name="_NewReviewCycle">
    <vt:lpwstr/>
  </property>
  <property fmtid="{D5CDD505-2E9C-101B-9397-08002B2CF9AE}" pid="4" name="_EmailSubject">
    <vt:lpwstr>Deaths stats - final docs for publication (tomorrow 9.30am)</vt:lpwstr>
  </property>
  <property fmtid="{D5CDD505-2E9C-101B-9397-08002B2CF9AE}" pid="5" name="_AuthorEmail">
    <vt:lpwstr>Seyche.Cullinane@policeconduct.gov.uk</vt:lpwstr>
  </property>
  <property fmtid="{D5CDD505-2E9C-101B-9397-08002B2CF9AE}" pid="6" name="_AuthorEmailDisplayName">
    <vt:lpwstr>Seyche Cullinane</vt:lpwstr>
  </property>
  <property fmtid="{D5CDD505-2E9C-101B-9397-08002B2CF9AE}" pid="7" name="_PreviousAdHocReviewCycleID">
    <vt:i4>-748335609</vt:i4>
  </property>
  <property fmtid="{D5CDD505-2E9C-101B-9397-08002B2CF9AE}" pid="8" name="_dlc_DocIdItemGuid">
    <vt:lpwstr>eb8b1783-20fe-49c8-9303-95c8d630c3d2</vt:lpwstr>
  </property>
  <property fmtid="{D5CDD505-2E9C-101B-9397-08002B2CF9AE}" pid="9" name="ContentTypeId">
    <vt:lpwstr>0x010100B09F3BA4232DA24C8EB32A198AA3A44A</vt:lpwstr>
  </property>
  <property fmtid="{D5CDD505-2E9C-101B-9397-08002B2CF9AE}" pid="10" name="TaxKeyword">
    <vt:lpwstr/>
  </property>
  <property fmtid="{D5CDD505-2E9C-101B-9397-08002B2CF9AE}" pid="11" name="TaxCatchAll">
    <vt:lpwstr/>
  </property>
  <property fmtid="{D5CDD505-2E9C-101B-9397-08002B2CF9AE}" pid="12" name="TaxKeywordTaxHTField">
    <vt:lpwstr/>
  </property>
</Properties>
</file>