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2" r:id="rId6"/>
  </p:sldMasterIdLst>
  <p:notesMasterIdLst>
    <p:notesMasterId r:id="rId34"/>
  </p:notesMasterIdLst>
  <p:sldIdLst>
    <p:sldId id="287" r:id="rId7"/>
    <p:sldId id="257" r:id="rId8"/>
    <p:sldId id="262" r:id="rId9"/>
    <p:sldId id="275" r:id="rId10"/>
    <p:sldId id="272" r:id="rId11"/>
    <p:sldId id="282" r:id="rId12"/>
    <p:sldId id="283" r:id="rId13"/>
    <p:sldId id="295" r:id="rId14"/>
    <p:sldId id="290" r:id="rId15"/>
    <p:sldId id="311" r:id="rId16"/>
    <p:sldId id="288" r:id="rId17"/>
    <p:sldId id="293" r:id="rId18"/>
    <p:sldId id="309" r:id="rId19"/>
    <p:sldId id="300" r:id="rId20"/>
    <p:sldId id="296" r:id="rId21"/>
    <p:sldId id="298" r:id="rId22"/>
    <p:sldId id="291" r:id="rId23"/>
    <p:sldId id="307" r:id="rId24"/>
    <p:sldId id="301" r:id="rId25"/>
    <p:sldId id="303" r:id="rId26"/>
    <p:sldId id="310" r:id="rId27"/>
    <p:sldId id="292" r:id="rId28"/>
    <p:sldId id="306" r:id="rId29"/>
    <p:sldId id="294" r:id="rId30"/>
    <p:sldId id="304" r:id="rId31"/>
    <p:sldId id="308" r:id="rId32"/>
    <p:sldId id="280"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1C54"/>
    <a:srgbClr val="F0B3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750" autoAdjust="0"/>
    <p:restoredTop sz="33236" autoAdjust="0"/>
  </p:normalViewPr>
  <p:slideViewPr>
    <p:cSldViewPr snapToGrid="0">
      <p:cViewPr varScale="1">
        <p:scale>
          <a:sx n="48" d="100"/>
          <a:sy n="48" d="100"/>
        </p:scale>
        <p:origin x="835" y="5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37" d="100"/>
          <a:sy n="37" d="100"/>
        </p:scale>
        <p:origin x="2362"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01670B-02F3-40EB-BAB3-B66EC2E960F0}" type="datetimeFigureOut">
              <a:rPr lang="en-GB" smtClean="0"/>
              <a:t>09/09/2020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BAB56-9991-4E61-8D31-5CBE12648917}" type="slidenum">
              <a:rPr lang="en-GB" smtClean="0"/>
              <a:t>‹#›</a:t>
            </a:fld>
            <a:endParaRPr lang="en-GB"/>
          </a:p>
        </p:txBody>
      </p:sp>
    </p:spTree>
    <p:extLst>
      <p:ext uri="{BB962C8B-B14F-4D97-AF65-F5344CB8AC3E}">
        <p14:creationId xmlns:p14="http://schemas.microsoft.com/office/powerpoint/2010/main" val="926752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Arial" panose="020B0604020202020204" pitchFamily="34" charset="0"/>
                <a:cs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4DFBAB56-9991-4E61-8D31-5CBE12648917}" type="slidenum">
              <a:rPr lang="en-GB" smtClean="0"/>
              <a:t>1</a:t>
            </a:fld>
            <a:endParaRPr lang="en-GB"/>
          </a:p>
        </p:txBody>
      </p:sp>
    </p:spTree>
    <p:extLst>
      <p:ext uri="{BB962C8B-B14F-4D97-AF65-F5344CB8AC3E}">
        <p14:creationId xmlns:p14="http://schemas.microsoft.com/office/powerpoint/2010/main" val="2974430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10</a:t>
            </a:fld>
            <a:endParaRPr lang="en-GB"/>
          </a:p>
        </p:txBody>
      </p:sp>
    </p:spTree>
    <p:extLst>
      <p:ext uri="{BB962C8B-B14F-4D97-AF65-F5344CB8AC3E}">
        <p14:creationId xmlns:p14="http://schemas.microsoft.com/office/powerpoint/2010/main" val="3445473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11</a:t>
            </a:fld>
            <a:endParaRPr lang="en-GB"/>
          </a:p>
        </p:txBody>
      </p:sp>
    </p:spTree>
    <p:extLst>
      <p:ext uri="{BB962C8B-B14F-4D97-AF65-F5344CB8AC3E}">
        <p14:creationId xmlns:p14="http://schemas.microsoft.com/office/powerpoint/2010/main" val="3104229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12</a:t>
            </a:fld>
            <a:endParaRPr lang="en-GB"/>
          </a:p>
        </p:txBody>
      </p:sp>
    </p:spTree>
    <p:extLst>
      <p:ext uri="{BB962C8B-B14F-4D97-AF65-F5344CB8AC3E}">
        <p14:creationId xmlns:p14="http://schemas.microsoft.com/office/powerpoint/2010/main" val="1544266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13</a:t>
            </a:fld>
            <a:endParaRPr lang="en-GB"/>
          </a:p>
        </p:txBody>
      </p:sp>
    </p:spTree>
    <p:extLst>
      <p:ext uri="{BB962C8B-B14F-4D97-AF65-F5344CB8AC3E}">
        <p14:creationId xmlns:p14="http://schemas.microsoft.com/office/powerpoint/2010/main" val="3563660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i="1" dirty="0">
              <a:solidFill>
                <a:srgbClr val="0070C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14</a:t>
            </a:fld>
            <a:endParaRPr lang="en-GB"/>
          </a:p>
        </p:txBody>
      </p:sp>
    </p:spTree>
    <p:extLst>
      <p:ext uri="{BB962C8B-B14F-4D97-AF65-F5344CB8AC3E}">
        <p14:creationId xmlns:p14="http://schemas.microsoft.com/office/powerpoint/2010/main" val="3459503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FBAB56-9991-4E61-8D31-5CBE12648917}" type="slidenum">
              <a:rPr lang="en-GB" smtClean="0"/>
              <a:t>15</a:t>
            </a:fld>
            <a:endParaRPr lang="en-GB"/>
          </a:p>
        </p:txBody>
      </p:sp>
    </p:spTree>
    <p:extLst>
      <p:ext uri="{BB962C8B-B14F-4D97-AF65-F5344CB8AC3E}">
        <p14:creationId xmlns:p14="http://schemas.microsoft.com/office/powerpoint/2010/main" val="922094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FBAB56-9991-4E61-8D31-5CBE12648917}" type="slidenum">
              <a:rPr lang="en-GB" smtClean="0"/>
              <a:t>16</a:t>
            </a:fld>
            <a:endParaRPr lang="en-GB"/>
          </a:p>
        </p:txBody>
      </p:sp>
    </p:spTree>
    <p:extLst>
      <p:ext uri="{BB962C8B-B14F-4D97-AF65-F5344CB8AC3E}">
        <p14:creationId xmlns:p14="http://schemas.microsoft.com/office/powerpoint/2010/main" val="2173582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17</a:t>
            </a:fld>
            <a:endParaRPr lang="en-GB"/>
          </a:p>
        </p:txBody>
      </p:sp>
    </p:spTree>
    <p:extLst>
      <p:ext uri="{BB962C8B-B14F-4D97-AF65-F5344CB8AC3E}">
        <p14:creationId xmlns:p14="http://schemas.microsoft.com/office/powerpoint/2010/main" val="3255770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i="1" dirty="0">
              <a:solidFill>
                <a:srgbClr val="0070C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18</a:t>
            </a:fld>
            <a:endParaRPr lang="en-GB"/>
          </a:p>
        </p:txBody>
      </p:sp>
    </p:spTree>
    <p:extLst>
      <p:ext uri="{BB962C8B-B14F-4D97-AF65-F5344CB8AC3E}">
        <p14:creationId xmlns:p14="http://schemas.microsoft.com/office/powerpoint/2010/main" val="4228847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Arial" panose="020B0604020202020204" pitchFamily="34" charset="0"/>
                <a:cs typeface="Arial" panose="020B0604020202020204" pitchFamily="34" charset="0"/>
              </a:rPr>
              <a:t>.</a:t>
            </a:r>
          </a:p>
          <a:p>
            <a:r>
              <a:rPr lang="en-GB" sz="1000" dirty="0">
                <a:latin typeface="Arial" panose="020B0604020202020204" pitchFamily="34" charset="0"/>
                <a:cs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4DFBAB56-9991-4E61-8D31-5CBE12648917}" type="slidenum">
              <a:rPr lang="en-GB" smtClean="0"/>
              <a:t>19</a:t>
            </a:fld>
            <a:endParaRPr lang="en-GB"/>
          </a:p>
        </p:txBody>
      </p:sp>
    </p:spTree>
    <p:extLst>
      <p:ext uri="{BB962C8B-B14F-4D97-AF65-F5344CB8AC3E}">
        <p14:creationId xmlns:p14="http://schemas.microsoft.com/office/powerpoint/2010/main" val="211942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2180" y="4400549"/>
            <a:ext cx="5486400" cy="4284663"/>
          </a:xfrm>
        </p:spPr>
        <p:txBody>
          <a:bodyPr/>
          <a:lstStyle/>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2</a:t>
            </a:fld>
            <a:endParaRPr lang="en-GB"/>
          </a:p>
        </p:txBody>
      </p:sp>
    </p:spTree>
    <p:extLst>
      <p:ext uri="{BB962C8B-B14F-4D97-AF65-F5344CB8AC3E}">
        <p14:creationId xmlns:p14="http://schemas.microsoft.com/office/powerpoint/2010/main" val="432192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19188"/>
            <a:ext cx="4114800" cy="3086100"/>
          </a:xfrm>
        </p:spPr>
      </p:sp>
      <p:sp>
        <p:nvSpPr>
          <p:cNvPr id="3" name="Notes Placeholder 2"/>
          <p:cNvSpPr>
            <a:spLocks noGrp="1"/>
          </p:cNvSpPr>
          <p:nvPr>
            <p:ph type="body" idx="1"/>
          </p:nvPr>
        </p:nvSpPr>
        <p:spPr/>
        <p:txBody>
          <a:bodyPr/>
          <a:lstStyle/>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20</a:t>
            </a:fld>
            <a:endParaRPr lang="en-GB"/>
          </a:p>
        </p:txBody>
      </p:sp>
    </p:spTree>
    <p:extLst>
      <p:ext uri="{BB962C8B-B14F-4D97-AF65-F5344CB8AC3E}">
        <p14:creationId xmlns:p14="http://schemas.microsoft.com/office/powerpoint/2010/main" val="479441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FBAB56-9991-4E61-8D31-5CBE12648917}" type="slidenum">
              <a:rPr lang="en-GB" smtClean="0"/>
              <a:t>21</a:t>
            </a:fld>
            <a:endParaRPr lang="en-GB" dirty="0"/>
          </a:p>
        </p:txBody>
      </p:sp>
    </p:spTree>
    <p:extLst>
      <p:ext uri="{BB962C8B-B14F-4D97-AF65-F5344CB8AC3E}">
        <p14:creationId xmlns:p14="http://schemas.microsoft.com/office/powerpoint/2010/main" val="580450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FBAB56-9991-4E61-8D31-5CBE12648917}" type="slidenum">
              <a:rPr lang="en-GB" smtClean="0"/>
              <a:t>22</a:t>
            </a:fld>
            <a:endParaRPr lang="en-GB" dirty="0"/>
          </a:p>
        </p:txBody>
      </p:sp>
    </p:spTree>
    <p:extLst>
      <p:ext uri="{BB962C8B-B14F-4D97-AF65-F5344CB8AC3E}">
        <p14:creationId xmlns:p14="http://schemas.microsoft.com/office/powerpoint/2010/main" val="3094436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48150"/>
            <a:ext cx="5486400" cy="3600450"/>
          </a:xfrm>
        </p:spPr>
        <p:txBody>
          <a:bodyPr/>
          <a:lstStyle/>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23</a:t>
            </a:fld>
            <a:endParaRPr lang="en-GB"/>
          </a:p>
        </p:txBody>
      </p:sp>
    </p:spTree>
    <p:extLst>
      <p:ext uri="{BB962C8B-B14F-4D97-AF65-F5344CB8AC3E}">
        <p14:creationId xmlns:p14="http://schemas.microsoft.com/office/powerpoint/2010/main" val="2969143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24</a:t>
            </a:fld>
            <a:endParaRPr lang="en-GB"/>
          </a:p>
        </p:txBody>
      </p:sp>
    </p:spTree>
    <p:extLst>
      <p:ext uri="{BB962C8B-B14F-4D97-AF65-F5344CB8AC3E}">
        <p14:creationId xmlns:p14="http://schemas.microsoft.com/office/powerpoint/2010/main" val="3703707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25</a:t>
            </a:fld>
            <a:endParaRPr lang="en-GB" dirty="0"/>
          </a:p>
        </p:txBody>
      </p:sp>
    </p:spTree>
    <p:extLst>
      <p:ext uri="{BB962C8B-B14F-4D97-AF65-F5344CB8AC3E}">
        <p14:creationId xmlns:p14="http://schemas.microsoft.com/office/powerpoint/2010/main" val="3952755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26</a:t>
            </a:fld>
            <a:endParaRPr lang="en-GB"/>
          </a:p>
        </p:txBody>
      </p:sp>
    </p:spTree>
    <p:extLst>
      <p:ext uri="{BB962C8B-B14F-4D97-AF65-F5344CB8AC3E}">
        <p14:creationId xmlns:p14="http://schemas.microsoft.com/office/powerpoint/2010/main" val="2884453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i="1" dirty="0">
              <a:solidFill>
                <a:srgbClr val="0070C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27</a:t>
            </a:fld>
            <a:endParaRPr lang="en-GB"/>
          </a:p>
        </p:txBody>
      </p:sp>
    </p:spTree>
    <p:extLst>
      <p:ext uri="{BB962C8B-B14F-4D97-AF65-F5344CB8AC3E}">
        <p14:creationId xmlns:p14="http://schemas.microsoft.com/office/powerpoint/2010/main" val="339138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3</a:t>
            </a:fld>
            <a:endParaRPr lang="en-GB"/>
          </a:p>
        </p:txBody>
      </p:sp>
    </p:spTree>
    <p:extLst>
      <p:ext uri="{BB962C8B-B14F-4D97-AF65-F5344CB8AC3E}">
        <p14:creationId xmlns:p14="http://schemas.microsoft.com/office/powerpoint/2010/main" val="990635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4</a:t>
            </a:fld>
            <a:endParaRPr lang="en-GB" dirty="0"/>
          </a:p>
        </p:txBody>
      </p:sp>
    </p:spTree>
    <p:extLst>
      <p:ext uri="{BB962C8B-B14F-4D97-AF65-F5344CB8AC3E}">
        <p14:creationId xmlns:p14="http://schemas.microsoft.com/office/powerpoint/2010/main" val="2326949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06842"/>
          </a:xfrm>
        </p:spPr>
        <p:txBody>
          <a:bodyPr/>
          <a:lstStyle/>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5</a:t>
            </a:fld>
            <a:endParaRPr lang="en-GB"/>
          </a:p>
        </p:txBody>
      </p:sp>
    </p:spTree>
    <p:extLst>
      <p:ext uri="{BB962C8B-B14F-4D97-AF65-F5344CB8AC3E}">
        <p14:creationId xmlns:p14="http://schemas.microsoft.com/office/powerpoint/2010/main" val="1759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DFBAB56-9991-4E61-8D31-5CBE12648917}" type="slidenum">
              <a:rPr lang="en-GB" smtClean="0"/>
              <a:t>6</a:t>
            </a:fld>
            <a:endParaRPr lang="en-GB"/>
          </a:p>
        </p:txBody>
      </p:sp>
      <p:sp>
        <p:nvSpPr>
          <p:cNvPr id="6" name="Notes Placeholder 5">
            <a:extLst>
              <a:ext uri="{FF2B5EF4-FFF2-40B4-BE49-F238E27FC236}">
                <a16:creationId xmlns:a16="http://schemas.microsoft.com/office/drawing/2014/main" id="{391B7652-3283-4316-A521-905293E682E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703888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FBAB56-9991-4E61-8D31-5CBE12648917}" type="slidenum">
              <a:rPr lang="en-GB" smtClean="0"/>
              <a:t>7</a:t>
            </a:fld>
            <a:endParaRPr lang="en-GB"/>
          </a:p>
        </p:txBody>
      </p:sp>
    </p:spTree>
    <p:extLst>
      <p:ext uri="{BB962C8B-B14F-4D97-AF65-F5344CB8AC3E}">
        <p14:creationId xmlns:p14="http://schemas.microsoft.com/office/powerpoint/2010/main" val="1943360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FBAB56-9991-4E61-8D31-5CBE12648917}" type="slidenum">
              <a:rPr lang="en-GB" smtClean="0"/>
              <a:t>8</a:t>
            </a:fld>
            <a:endParaRPr lang="en-GB"/>
          </a:p>
        </p:txBody>
      </p:sp>
    </p:spTree>
    <p:extLst>
      <p:ext uri="{BB962C8B-B14F-4D97-AF65-F5344CB8AC3E}">
        <p14:creationId xmlns:p14="http://schemas.microsoft.com/office/powerpoint/2010/main" val="1329988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DFBAB56-9991-4E61-8D31-5CBE12648917}" type="slidenum">
              <a:rPr lang="en-GB" smtClean="0"/>
              <a:t>9</a:t>
            </a:fld>
            <a:endParaRPr lang="en-GB"/>
          </a:p>
        </p:txBody>
      </p:sp>
    </p:spTree>
    <p:extLst>
      <p:ext uri="{BB962C8B-B14F-4D97-AF65-F5344CB8AC3E}">
        <p14:creationId xmlns:p14="http://schemas.microsoft.com/office/powerpoint/2010/main" val="3521852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09C011-6F69-4226-B5C9-CC57D7F25431}" type="datetimeFigureOut">
              <a:rPr lang="en-GB" smtClean="0"/>
              <a:t>09/09/2020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D88ADA-4EF0-4812-8F08-C9419BBA1F9C}" type="slidenum">
              <a:rPr lang="en-GB" smtClean="0"/>
              <a:t>‹#›</a:t>
            </a:fld>
            <a:endParaRPr lang="en-GB"/>
          </a:p>
        </p:txBody>
      </p:sp>
    </p:spTree>
    <p:extLst>
      <p:ext uri="{BB962C8B-B14F-4D97-AF65-F5344CB8AC3E}">
        <p14:creationId xmlns:p14="http://schemas.microsoft.com/office/powerpoint/2010/main" val="3874089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09C011-6F69-4226-B5C9-CC57D7F25431}" type="datetimeFigureOut">
              <a:rPr lang="en-GB" smtClean="0"/>
              <a:t>09/09/2020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D88ADA-4EF0-4812-8F08-C9419BBA1F9C}" type="slidenum">
              <a:rPr lang="en-GB" smtClean="0"/>
              <a:t>‹#›</a:t>
            </a:fld>
            <a:endParaRPr lang="en-GB"/>
          </a:p>
        </p:txBody>
      </p:sp>
    </p:spTree>
    <p:extLst>
      <p:ext uri="{BB962C8B-B14F-4D97-AF65-F5344CB8AC3E}">
        <p14:creationId xmlns:p14="http://schemas.microsoft.com/office/powerpoint/2010/main" val="2434999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09C011-6F69-4226-B5C9-CC57D7F25431}" type="datetimeFigureOut">
              <a:rPr lang="en-GB" smtClean="0"/>
              <a:t>09/09/2020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D88ADA-4EF0-4812-8F08-C9419BBA1F9C}" type="slidenum">
              <a:rPr lang="en-GB" smtClean="0"/>
              <a:t>‹#›</a:t>
            </a:fld>
            <a:endParaRPr lang="en-GB"/>
          </a:p>
        </p:txBody>
      </p:sp>
    </p:spTree>
    <p:extLst>
      <p:ext uri="{BB962C8B-B14F-4D97-AF65-F5344CB8AC3E}">
        <p14:creationId xmlns:p14="http://schemas.microsoft.com/office/powerpoint/2010/main" val="2314762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562C1C-8C21-0048-94A3-B9FA3166257F}"/>
              </a:ext>
            </a:extLst>
          </p:cNvPr>
          <p:cNvSpPr>
            <a:spLocks noGrp="1"/>
          </p:cNvSpPr>
          <p:nvPr>
            <p:ph type="dt" sz="half" idx="10"/>
          </p:nvPr>
        </p:nvSpPr>
        <p:spPr>
          <a:xfrm>
            <a:off x="628650" y="6356350"/>
            <a:ext cx="2057400" cy="365125"/>
          </a:xfrm>
          <a:prstGeom prst="rect">
            <a:avLst/>
          </a:prstGeom>
        </p:spPr>
        <p:txBody>
          <a:bodyPr/>
          <a:lstStyle/>
          <a:p>
            <a:fld id="{F444698A-DD95-9649-8A50-99DC8B1D5F50}" type="datetimeFigureOut">
              <a:rPr lang="en-US" smtClean="0"/>
              <a:t>9/9/2020</a:t>
            </a:fld>
            <a:endParaRPr lang="en-US"/>
          </a:p>
        </p:txBody>
      </p:sp>
      <p:sp>
        <p:nvSpPr>
          <p:cNvPr id="3" name="Footer Placeholder 2">
            <a:extLst>
              <a:ext uri="{FF2B5EF4-FFF2-40B4-BE49-F238E27FC236}">
                <a16:creationId xmlns:a16="http://schemas.microsoft.com/office/drawing/2014/main" id="{38F97BE9-D7FC-4D4E-8EBC-72D180647F9B}"/>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FA52F2F-DCC0-F54B-943F-2B1D4BC42A8F}"/>
              </a:ext>
            </a:extLst>
          </p:cNvPr>
          <p:cNvSpPr>
            <a:spLocks noGrp="1"/>
          </p:cNvSpPr>
          <p:nvPr>
            <p:ph type="sldNum" sz="quarter" idx="12"/>
          </p:nvPr>
        </p:nvSpPr>
        <p:spPr>
          <a:xfrm>
            <a:off x="6457950" y="6356350"/>
            <a:ext cx="2057400" cy="365125"/>
          </a:xfrm>
          <a:prstGeom prst="rect">
            <a:avLst/>
          </a:prstGeom>
        </p:spPr>
        <p:txBody>
          <a:bodyPr/>
          <a:lstStyle/>
          <a:p>
            <a:fld id="{85E46BFE-AA54-4E41-AD30-719F46AF7727}" type="slidenum">
              <a:rPr lang="en-US" smtClean="0"/>
              <a:t>‹#›</a:t>
            </a:fld>
            <a:endParaRPr lang="en-US"/>
          </a:p>
        </p:txBody>
      </p:sp>
    </p:spTree>
    <p:extLst>
      <p:ext uri="{BB962C8B-B14F-4D97-AF65-F5344CB8AC3E}">
        <p14:creationId xmlns:p14="http://schemas.microsoft.com/office/powerpoint/2010/main" val="30455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09C011-6F69-4226-B5C9-CC57D7F25431}" type="datetimeFigureOut">
              <a:rPr lang="en-GB" smtClean="0"/>
              <a:t>09/09/2020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D88ADA-4EF0-4812-8F08-C9419BBA1F9C}" type="slidenum">
              <a:rPr lang="en-GB" smtClean="0"/>
              <a:t>‹#›</a:t>
            </a:fld>
            <a:endParaRPr lang="en-GB"/>
          </a:p>
        </p:txBody>
      </p:sp>
    </p:spTree>
    <p:extLst>
      <p:ext uri="{BB962C8B-B14F-4D97-AF65-F5344CB8AC3E}">
        <p14:creationId xmlns:p14="http://schemas.microsoft.com/office/powerpoint/2010/main" val="725912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09C011-6F69-4226-B5C9-CC57D7F25431}" type="datetimeFigureOut">
              <a:rPr lang="en-GB" smtClean="0"/>
              <a:t>09/09/2020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D88ADA-4EF0-4812-8F08-C9419BBA1F9C}" type="slidenum">
              <a:rPr lang="en-GB" smtClean="0"/>
              <a:t>‹#›</a:t>
            </a:fld>
            <a:endParaRPr lang="en-GB"/>
          </a:p>
        </p:txBody>
      </p:sp>
    </p:spTree>
    <p:extLst>
      <p:ext uri="{BB962C8B-B14F-4D97-AF65-F5344CB8AC3E}">
        <p14:creationId xmlns:p14="http://schemas.microsoft.com/office/powerpoint/2010/main" val="2966760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09C011-6F69-4226-B5C9-CC57D7F25431}" type="datetimeFigureOut">
              <a:rPr lang="en-GB" smtClean="0"/>
              <a:t>09/09/2020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D88ADA-4EF0-4812-8F08-C9419BBA1F9C}" type="slidenum">
              <a:rPr lang="en-GB" smtClean="0"/>
              <a:t>‹#›</a:t>
            </a:fld>
            <a:endParaRPr lang="en-GB"/>
          </a:p>
        </p:txBody>
      </p:sp>
    </p:spTree>
    <p:extLst>
      <p:ext uri="{BB962C8B-B14F-4D97-AF65-F5344CB8AC3E}">
        <p14:creationId xmlns:p14="http://schemas.microsoft.com/office/powerpoint/2010/main" val="3536053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09C011-6F69-4226-B5C9-CC57D7F25431}" type="datetimeFigureOut">
              <a:rPr lang="en-GB" smtClean="0"/>
              <a:t>09/09/2020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D88ADA-4EF0-4812-8F08-C9419BBA1F9C}" type="slidenum">
              <a:rPr lang="en-GB" smtClean="0"/>
              <a:t>‹#›</a:t>
            </a:fld>
            <a:endParaRPr lang="en-GB"/>
          </a:p>
        </p:txBody>
      </p:sp>
    </p:spTree>
    <p:extLst>
      <p:ext uri="{BB962C8B-B14F-4D97-AF65-F5344CB8AC3E}">
        <p14:creationId xmlns:p14="http://schemas.microsoft.com/office/powerpoint/2010/main" val="893091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09C011-6F69-4226-B5C9-CC57D7F25431}" type="datetimeFigureOut">
              <a:rPr lang="en-GB" smtClean="0"/>
              <a:t>09/09/2020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D88ADA-4EF0-4812-8F08-C9419BBA1F9C}" type="slidenum">
              <a:rPr lang="en-GB" smtClean="0"/>
              <a:t>‹#›</a:t>
            </a:fld>
            <a:endParaRPr lang="en-GB"/>
          </a:p>
        </p:txBody>
      </p:sp>
    </p:spTree>
    <p:extLst>
      <p:ext uri="{BB962C8B-B14F-4D97-AF65-F5344CB8AC3E}">
        <p14:creationId xmlns:p14="http://schemas.microsoft.com/office/powerpoint/2010/main" val="239952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09C011-6F69-4226-B5C9-CC57D7F25431}" type="datetimeFigureOut">
              <a:rPr lang="en-GB" smtClean="0"/>
              <a:t>09/09/2020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D88ADA-4EF0-4812-8F08-C9419BBA1F9C}" type="slidenum">
              <a:rPr lang="en-GB" smtClean="0"/>
              <a:t>‹#›</a:t>
            </a:fld>
            <a:endParaRPr lang="en-GB"/>
          </a:p>
        </p:txBody>
      </p:sp>
    </p:spTree>
    <p:extLst>
      <p:ext uri="{BB962C8B-B14F-4D97-AF65-F5344CB8AC3E}">
        <p14:creationId xmlns:p14="http://schemas.microsoft.com/office/powerpoint/2010/main" val="43533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09C011-6F69-4226-B5C9-CC57D7F25431}" type="datetimeFigureOut">
              <a:rPr lang="en-GB" smtClean="0"/>
              <a:t>09/09/2020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D88ADA-4EF0-4812-8F08-C9419BBA1F9C}" type="slidenum">
              <a:rPr lang="en-GB" smtClean="0"/>
              <a:t>‹#›</a:t>
            </a:fld>
            <a:endParaRPr lang="en-GB"/>
          </a:p>
        </p:txBody>
      </p:sp>
    </p:spTree>
    <p:extLst>
      <p:ext uri="{BB962C8B-B14F-4D97-AF65-F5344CB8AC3E}">
        <p14:creationId xmlns:p14="http://schemas.microsoft.com/office/powerpoint/2010/main" val="97751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09C011-6F69-4226-B5C9-CC57D7F25431}" type="datetimeFigureOut">
              <a:rPr lang="en-GB" smtClean="0"/>
              <a:t>09/09/2020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D88ADA-4EF0-4812-8F08-C9419BBA1F9C}" type="slidenum">
              <a:rPr lang="en-GB" smtClean="0"/>
              <a:t>‹#›</a:t>
            </a:fld>
            <a:endParaRPr lang="en-GB"/>
          </a:p>
        </p:txBody>
      </p:sp>
    </p:spTree>
    <p:extLst>
      <p:ext uri="{BB962C8B-B14F-4D97-AF65-F5344CB8AC3E}">
        <p14:creationId xmlns:p14="http://schemas.microsoft.com/office/powerpoint/2010/main" val="3580130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9C011-6F69-4226-B5C9-CC57D7F25431}" type="datetimeFigureOut">
              <a:rPr lang="en-GB" smtClean="0"/>
              <a:t>09/09/2020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88ADA-4EF0-4812-8F08-C9419BBA1F9C}" type="slidenum">
              <a:rPr lang="en-GB" smtClean="0"/>
              <a:t>‹#›</a:t>
            </a:fld>
            <a:endParaRPr lang="en-GB"/>
          </a:p>
        </p:txBody>
      </p:sp>
      <p:sp>
        <p:nvSpPr>
          <p:cNvPr id="7" name="Rectangle 6"/>
          <p:cNvSpPr/>
          <p:nvPr userDrawn="1"/>
        </p:nvSpPr>
        <p:spPr>
          <a:xfrm>
            <a:off x="0" y="0"/>
            <a:ext cx="178420" cy="6858000"/>
          </a:xfrm>
          <a:prstGeom prst="rect">
            <a:avLst/>
          </a:prstGeom>
          <a:solidFill>
            <a:srgbClr val="F1BA39"/>
          </a:solidFill>
          <a:ln>
            <a:solidFill>
              <a:srgbClr val="F1B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8772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A4B689-A6AB-8F47-891B-1B3F9294ED4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a:extLst>
              <a:ext uri="{FF2B5EF4-FFF2-40B4-BE49-F238E27FC236}">
                <a16:creationId xmlns:a16="http://schemas.microsoft.com/office/drawing/2014/main" id="{51763D94-DB62-B544-A461-D4C184DA25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9CB6836B-C4D3-CB46-A963-2A2108B65A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27723" y="5731052"/>
            <a:ext cx="575254" cy="761823"/>
          </a:xfrm>
          <a:prstGeom prst="rect">
            <a:avLst/>
          </a:prstGeom>
        </p:spPr>
      </p:pic>
    </p:spTree>
    <p:extLst>
      <p:ext uri="{BB962C8B-B14F-4D97-AF65-F5344CB8AC3E}">
        <p14:creationId xmlns:p14="http://schemas.microsoft.com/office/powerpoint/2010/main" val="3046132657"/>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hyperlink" Target="mailto:enquiries@policeconduct.gov.uk"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566468" y="2099626"/>
            <a:ext cx="8011064" cy="3455581"/>
          </a:xfrm>
        </p:spPr>
        <p:txBody>
          <a:bodyPr>
            <a:normAutofit/>
          </a:bodyPr>
          <a:lstStyle/>
          <a:p>
            <a:r>
              <a:rPr lang="en-GB" sz="1800" dirty="0">
                <a:latin typeface="Arial" panose="020B0604020202020204" pitchFamily="34" charset="0"/>
                <a:cs typeface="Arial" panose="020B0604020202020204" pitchFamily="34" charset="0"/>
              </a:rPr>
              <a:t>Text goes here</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402488" y="1235878"/>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Insert front cover graphic</a:t>
            </a:r>
          </a:p>
        </p:txBody>
      </p:sp>
      <p:pic>
        <p:nvPicPr>
          <p:cNvPr id="5" name="Picture 4" descr="A group of people standing in front of a building&#10;&#10;Description automatically generated">
            <a:extLst>
              <a:ext uri="{FF2B5EF4-FFF2-40B4-BE49-F238E27FC236}">
                <a16:creationId xmlns:a16="http://schemas.microsoft.com/office/drawing/2014/main" id="{28B92627-9C0B-444E-8B52-320FCBF9E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3810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pic>
        <p:nvPicPr>
          <p:cNvPr id="6" name="Picture 5">
            <a:extLst>
              <a:ext uri="{FF2B5EF4-FFF2-40B4-BE49-F238E27FC236}">
                <a16:creationId xmlns:a16="http://schemas.microsoft.com/office/drawing/2014/main" id="{B9211C98-0267-421C-92CC-380E7D4655B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3365" y="1390650"/>
            <a:ext cx="8081587" cy="5216298"/>
          </a:xfrm>
          <a:prstGeom prst="rect">
            <a:avLst/>
          </a:prstGeom>
        </p:spPr>
      </p:pic>
      <p:sp>
        <p:nvSpPr>
          <p:cNvPr id="9" name="TextBox 8">
            <a:extLst>
              <a:ext uri="{FF2B5EF4-FFF2-40B4-BE49-F238E27FC236}">
                <a16:creationId xmlns:a16="http://schemas.microsoft.com/office/drawing/2014/main" id="{2AC81835-BD8A-466A-B4D0-B785EC782260}"/>
              </a:ext>
            </a:extLst>
          </p:cNvPr>
          <p:cNvSpPr txBox="1"/>
          <p:nvPr/>
        </p:nvSpPr>
        <p:spPr>
          <a:xfrm>
            <a:off x="509048" y="616494"/>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Examples of change</a:t>
            </a:r>
          </a:p>
        </p:txBody>
      </p:sp>
    </p:spTree>
    <p:extLst>
      <p:ext uri="{BB962C8B-B14F-4D97-AF65-F5344CB8AC3E}">
        <p14:creationId xmlns:p14="http://schemas.microsoft.com/office/powerpoint/2010/main" val="3032721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566468" y="2099626"/>
            <a:ext cx="8011064" cy="3455581"/>
          </a:xfrm>
        </p:spPr>
        <p:txBody>
          <a:bodyPr>
            <a:normAutofit/>
          </a:bodyPr>
          <a:lstStyle/>
          <a:p>
            <a:r>
              <a:rPr lang="en-GB" sz="1800" dirty="0">
                <a:latin typeface="Arial" panose="020B0604020202020204" pitchFamily="34" charset="0"/>
                <a:cs typeface="Arial" panose="020B0604020202020204" pitchFamily="34" charset="0"/>
              </a:rPr>
              <a:t>Text goes here</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402488" y="1235878"/>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Title</a:t>
            </a:r>
          </a:p>
        </p:txBody>
      </p:sp>
      <p:pic>
        <p:nvPicPr>
          <p:cNvPr id="5" name="Picture 4" descr="A close up of a device&#10;&#10;Description automatically generated">
            <a:extLst>
              <a:ext uri="{FF2B5EF4-FFF2-40B4-BE49-F238E27FC236}">
                <a16:creationId xmlns:a16="http://schemas.microsoft.com/office/drawing/2014/main" id="{E6E0AD9B-270A-4720-8AFF-D4529F638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0107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pic>
        <p:nvPicPr>
          <p:cNvPr id="9" name="Picture 8">
            <a:extLst>
              <a:ext uri="{FF2B5EF4-FFF2-40B4-BE49-F238E27FC236}">
                <a16:creationId xmlns:a16="http://schemas.microsoft.com/office/drawing/2014/main" id="{74D02D67-1EC4-498E-9869-5B33921685D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3914" y="949098"/>
            <a:ext cx="8756329" cy="5475514"/>
          </a:xfrm>
          <a:prstGeom prst="rect">
            <a:avLst/>
          </a:prstGeom>
        </p:spPr>
      </p:pic>
    </p:spTree>
    <p:extLst>
      <p:ext uri="{BB962C8B-B14F-4D97-AF65-F5344CB8AC3E}">
        <p14:creationId xmlns:p14="http://schemas.microsoft.com/office/powerpoint/2010/main" val="1887279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760481" y="1943674"/>
            <a:ext cx="8011064" cy="2314531"/>
          </a:xfrm>
        </p:spPr>
        <p:txBody>
          <a:bodyPr>
            <a:normAutofit/>
          </a:bodyPr>
          <a:lstStyle/>
          <a:p>
            <a:r>
              <a:rPr lang="en-GB" dirty="0">
                <a:latin typeface="Arial" panose="020B0604020202020204" pitchFamily="34" charset="0"/>
                <a:cs typeface="Arial" panose="020B0604020202020204" pitchFamily="34" charset="0"/>
              </a:rPr>
              <a:t>In 2019/20, we:</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740932" y="1106768"/>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Organisational learning</a:t>
            </a:r>
          </a:p>
        </p:txBody>
      </p:sp>
      <p:pic>
        <p:nvPicPr>
          <p:cNvPr id="5" name="Picture 4">
            <a:extLst>
              <a:ext uri="{FF2B5EF4-FFF2-40B4-BE49-F238E27FC236}">
                <a16:creationId xmlns:a16="http://schemas.microsoft.com/office/drawing/2014/main" id="{0895DCBC-8F9E-4EB9-AFA4-D2AEEAB885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42756" y="2604476"/>
            <a:ext cx="7928789" cy="1990729"/>
          </a:xfrm>
          <a:prstGeom prst="rect">
            <a:avLst/>
          </a:prstGeom>
        </p:spPr>
      </p:pic>
      <p:sp>
        <p:nvSpPr>
          <p:cNvPr id="3" name="Rectangle 2">
            <a:extLst>
              <a:ext uri="{FF2B5EF4-FFF2-40B4-BE49-F238E27FC236}">
                <a16:creationId xmlns:a16="http://schemas.microsoft.com/office/drawing/2014/main" id="{8560A9FA-469E-471E-B669-EA94D92D40CF}"/>
              </a:ext>
            </a:extLst>
          </p:cNvPr>
          <p:cNvSpPr/>
          <p:nvPr/>
        </p:nvSpPr>
        <p:spPr>
          <a:xfrm>
            <a:off x="760481" y="4932206"/>
            <a:ext cx="7874471" cy="1200329"/>
          </a:xfrm>
          <a:prstGeom prst="rect">
            <a:avLst/>
          </a:prstGeom>
        </p:spPr>
        <p:txBody>
          <a:bodyPr wrap="square">
            <a:spAutoFit/>
          </a:bodyPr>
          <a:lstStyle/>
          <a:p>
            <a:pPr lvl="0"/>
            <a:r>
              <a:rPr lang="en-GB" sz="2400" dirty="0">
                <a:latin typeface="Arial" panose="020B0604020202020204" pitchFamily="34" charset="0"/>
                <a:cs typeface="Arial" panose="020B0604020202020204" pitchFamily="34" charset="0"/>
              </a:rPr>
              <a:t>Of these, 90 were to local police forces, 81 were about policy or guidance and 19 about training for police officers and staff.</a:t>
            </a:r>
          </a:p>
        </p:txBody>
      </p:sp>
    </p:spTree>
    <p:extLst>
      <p:ext uri="{BB962C8B-B14F-4D97-AF65-F5344CB8AC3E}">
        <p14:creationId xmlns:p14="http://schemas.microsoft.com/office/powerpoint/2010/main" val="1268166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566468" y="2099626"/>
            <a:ext cx="8011064" cy="3455581"/>
          </a:xfrm>
        </p:spPr>
        <p:txBody>
          <a:bodyPr>
            <a:normAutofit/>
          </a:bodyPr>
          <a:lstStyle/>
          <a:p>
            <a:r>
              <a:rPr lang="en-GB" sz="1800" dirty="0">
                <a:latin typeface="Arial" panose="020B0604020202020204" pitchFamily="34" charset="0"/>
                <a:cs typeface="Arial" panose="020B0604020202020204" pitchFamily="34" charset="0"/>
              </a:rPr>
              <a:t>Text goes here</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402488" y="1235878"/>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Title</a:t>
            </a:r>
          </a:p>
        </p:txBody>
      </p:sp>
      <p:pic>
        <p:nvPicPr>
          <p:cNvPr id="6" name="Picture 5" descr="A screenshot of a cell phone&#10;&#10;Description automatically generated">
            <a:extLst>
              <a:ext uri="{FF2B5EF4-FFF2-40B4-BE49-F238E27FC236}">
                <a16:creationId xmlns:a16="http://schemas.microsoft.com/office/drawing/2014/main" id="{6EAB4884-9ABB-4555-872D-A8865E2F1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7629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05827" y="1921732"/>
            <a:ext cx="8011064" cy="4502880"/>
          </a:xfrm>
        </p:spPr>
        <p:txBody>
          <a:bodyPr>
            <a:normAutofit/>
          </a:bodyPr>
          <a:lstStyle/>
          <a:p>
            <a:r>
              <a:rPr lang="en-GB" sz="2000" b="1" dirty="0">
                <a:latin typeface="Arial" panose="020B0604020202020204" pitchFamily="34" charset="0"/>
                <a:cs typeface="Arial" panose="020B0604020202020204" pitchFamily="34" charset="0"/>
              </a:rPr>
              <a:t>Learning the Lessons supports police forces to improve their policy and practice. </a:t>
            </a:r>
            <a:br>
              <a:rPr lang="en-GB" sz="2000" b="1" dirty="0">
                <a:latin typeface="Arial" panose="020B0604020202020204" pitchFamily="34" charset="0"/>
                <a:cs typeface="Arial" panose="020B0604020202020204" pitchFamily="34" charset="0"/>
              </a:rPr>
            </a:br>
            <a:r>
              <a:rPr lang="en-GB" sz="800" b="1"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Provides real-life case studies and questions to prompt readers to make changes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We published three issues  on custody, missing people and young people</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Around 1,000 people receive hard copies of each issue, with over 5,000 website downloads each</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a:p>
            <a:pPr marL="363538"/>
            <a:r>
              <a:rPr lang="en-GB" sz="1600" i="1" dirty="0">
                <a:solidFill>
                  <a:schemeClr val="accent5"/>
                </a:solidFill>
                <a:latin typeface="Arial" panose="020B0604020202020204" pitchFamily="34" charset="0"/>
                <a:cs typeface="Arial" panose="020B0604020202020204" pitchFamily="34" charset="0"/>
              </a:rPr>
              <a:t>“[Learning the Lessons] helps make our training packages appropriate to the risks and situations that are current...being the lead for custody first aid training it keeps me up to date and informed on the issues and events happening in custody nationally and I adapt my training packages around these topics.”</a:t>
            </a:r>
          </a:p>
          <a:p>
            <a:pPr marL="363538"/>
            <a:r>
              <a:rPr lang="en-GB" sz="1200" dirty="0">
                <a:latin typeface="Arial" panose="020B0604020202020204" pitchFamily="34" charset="0"/>
                <a:cs typeface="Arial" panose="020B0604020202020204" pitchFamily="34" charset="0"/>
              </a:rPr>
              <a:t>Anonymous reader feedback on Learning the Lessons, custody issue </a:t>
            </a: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527371" y="1123583"/>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Learning the Lessons magazine for forces</a:t>
            </a:r>
          </a:p>
        </p:txBody>
      </p:sp>
    </p:spTree>
    <p:extLst>
      <p:ext uri="{BB962C8B-B14F-4D97-AF65-F5344CB8AC3E}">
        <p14:creationId xmlns:p14="http://schemas.microsoft.com/office/powerpoint/2010/main" val="2294167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566468" y="2099626"/>
            <a:ext cx="8011064" cy="3455581"/>
          </a:xfrm>
        </p:spPr>
        <p:txBody>
          <a:bodyPr>
            <a:normAutofit/>
          </a:bodyPr>
          <a:lstStyle/>
          <a:p>
            <a:r>
              <a:rPr lang="en-GB" sz="1800" dirty="0">
                <a:latin typeface="Arial" panose="020B0604020202020204" pitchFamily="34" charset="0"/>
                <a:cs typeface="Arial" panose="020B0604020202020204" pitchFamily="34" charset="0"/>
              </a:rPr>
              <a:t>Text goes here</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402488" y="1235878"/>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Title</a:t>
            </a:r>
          </a:p>
        </p:txBody>
      </p:sp>
      <p:pic>
        <p:nvPicPr>
          <p:cNvPr id="5" name="Picture 4" descr="A screenshot of a cell phone&#10;&#10;Description automatically generated">
            <a:extLst>
              <a:ext uri="{FF2B5EF4-FFF2-40B4-BE49-F238E27FC236}">
                <a16:creationId xmlns:a16="http://schemas.microsoft.com/office/drawing/2014/main" id="{3A6B8F5E-06C5-4DFD-ABB0-40D6CA1E1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0873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566468" y="2099626"/>
            <a:ext cx="8011064" cy="3455581"/>
          </a:xfrm>
        </p:spPr>
        <p:txBody>
          <a:bodyPr>
            <a:normAutofit/>
          </a:bodyPr>
          <a:lstStyle/>
          <a:p>
            <a:r>
              <a:rPr lang="en-GB" sz="1800" dirty="0">
                <a:latin typeface="Arial" panose="020B0604020202020204" pitchFamily="34" charset="0"/>
                <a:cs typeface="Arial" panose="020B0604020202020204" pitchFamily="34" charset="0"/>
              </a:rPr>
              <a:t>Text goes here</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402488" y="1235878"/>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Title</a:t>
            </a:r>
          </a:p>
        </p:txBody>
      </p:sp>
      <p:pic>
        <p:nvPicPr>
          <p:cNvPr id="5" name="Picture 4" descr="A group of people standing in front of a crowd posing for the camera&#10;&#10;Description automatically generated">
            <a:extLst>
              <a:ext uri="{FF2B5EF4-FFF2-40B4-BE49-F238E27FC236}">
                <a16:creationId xmlns:a16="http://schemas.microsoft.com/office/drawing/2014/main" id="{7CB8BC33-BB2A-4DB7-A9FD-473E676E9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0033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2379C66-7F48-4D54-A837-8EADA3B2F9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680" y="1896904"/>
            <a:ext cx="7602640" cy="4925001"/>
          </a:xfrm>
          <a:prstGeom prst="rect">
            <a:avLst/>
          </a:prstGeom>
        </p:spPr>
      </p:pic>
      <p:pic>
        <p:nvPicPr>
          <p:cNvPr id="4" name="Content Placeholder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643120" y="942797"/>
            <a:ext cx="7991832" cy="954107"/>
          </a:xfrm>
          <a:prstGeom prst="rect">
            <a:avLst/>
          </a:prstGeom>
          <a:noFill/>
        </p:spPr>
        <p:txBody>
          <a:bodyPr wrap="square" rtlCol="0">
            <a:spAutoFit/>
          </a:bodyPr>
          <a:lstStyle/>
          <a:p>
            <a:r>
              <a:rPr lang="en-GB" sz="2800" b="1" dirty="0">
                <a:solidFill>
                  <a:srgbClr val="F0B323"/>
                </a:solidFill>
                <a:latin typeface="Arial" panose="020B0604020202020204" pitchFamily="34" charset="0"/>
                <a:cs typeface="Arial" panose="020B0604020202020204" pitchFamily="34" charset="0"/>
              </a:rPr>
              <a:t>&gt;</a:t>
            </a:r>
            <a:r>
              <a:rPr lang="en-GB" sz="2800" dirty="0">
                <a:latin typeface="Arial" panose="020B0604020202020204" pitchFamily="34" charset="0"/>
                <a:cs typeface="Arial" panose="020B0604020202020204" pitchFamily="34" charset="0"/>
              </a:rPr>
              <a:t> Building awareness of IOPC and confidence </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   in police complaints</a:t>
            </a:r>
          </a:p>
        </p:txBody>
      </p:sp>
    </p:spTree>
    <p:extLst>
      <p:ext uri="{BB962C8B-B14F-4D97-AF65-F5344CB8AC3E}">
        <p14:creationId xmlns:p14="http://schemas.microsoft.com/office/powerpoint/2010/main" val="3997883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41450" y="1879961"/>
            <a:ext cx="5069539" cy="4435645"/>
          </a:xfrm>
        </p:spPr>
        <p:txBody>
          <a:bodyPr>
            <a:noAutofit/>
          </a:bodyPr>
          <a:lstStyle/>
          <a:p>
            <a:r>
              <a:rPr lang="en-GB" sz="2000" dirty="0">
                <a:latin typeface="Arial" panose="020B0604020202020204" pitchFamily="34" charset="0"/>
                <a:cs typeface="Arial" panose="020B0604020202020204" pitchFamily="34" charset="0"/>
              </a:rPr>
              <a:t>To increase awareness we:</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proactively provided information to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the media</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shared information via social media</a:t>
            </a:r>
          </a:p>
          <a:p>
            <a:pPr marL="342900" lvl="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published newsletters, reports and publications </a:t>
            </a:r>
          </a:p>
          <a:p>
            <a:pPr marL="342900" lvl="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held several outreach events with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local communities</a:t>
            </a:r>
          </a:p>
          <a:p>
            <a:pPr lvl="0"/>
            <a:r>
              <a:rPr lang="en-GB" sz="2000" dirty="0">
                <a:latin typeface="Arial" panose="020B0604020202020204" pitchFamily="34" charset="0"/>
                <a:cs typeface="Arial" panose="020B0604020202020204" pitchFamily="34" charset="0"/>
              </a:rPr>
              <a:t>Publishing information provides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transparency on serious complaints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including what police forces can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learn from them.</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641450" y="1074665"/>
            <a:ext cx="8050161" cy="523220"/>
          </a:xfrm>
          <a:prstGeom prst="rect">
            <a:avLst/>
          </a:prstGeom>
          <a:noFill/>
        </p:spPr>
        <p:txBody>
          <a:bodyPr wrap="square" rtlCol="0">
            <a:spAutoFit/>
          </a:bodyPr>
          <a:lstStyle/>
          <a:p>
            <a:r>
              <a:rPr lang="en-GB" sz="2800" b="1" dirty="0">
                <a:solidFill>
                  <a:srgbClr val="F0B323"/>
                </a:solidFill>
                <a:latin typeface="Arial" panose="020B0604020202020204" pitchFamily="34" charset="0"/>
                <a:cs typeface="Arial" panose="020B0604020202020204" pitchFamily="34" charset="0"/>
              </a:rPr>
              <a:t>&gt;</a:t>
            </a:r>
            <a:r>
              <a:rPr lang="en-GB" sz="2800" dirty="0">
                <a:latin typeface="Arial" panose="020B0604020202020204" pitchFamily="34" charset="0"/>
                <a:cs typeface="Arial" panose="020B0604020202020204" pitchFamily="34" charset="0"/>
              </a:rPr>
              <a:t> Raising awareness</a:t>
            </a:r>
          </a:p>
        </p:txBody>
      </p:sp>
      <p:pic>
        <p:nvPicPr>
          <p:cNvPr id="5" name="Picture 4">
            <a:extLst>
              <a:ext uri="{FF2B5EF4-FFF2-40B4-BE49-F238E27FC236}">
                <a16:creationId xmlns:a16="http://schemas.microsoft.com/office/drawing/2014/main" id="{ED4ED834-E82F-4FF0-9453-9F0A0DF682B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17549" y="1597885"/>
            <a:ext cx="2485001" cy="5088337"/>
          </a:xfrm>
          <a:prstGeom prst="rect">
            <a:avLst/>
          </a:prstGeom>
        </p:spPr>
      </p:pic>
    </p:spTree>
    <p:extLst>
      <p:ext uri="{BB962C8B-B14F-4D97-AF65-F5344CB8AC3E}">
        <p14:creationId xmlns:p14="http://schemas.microsoft.com/office/powerpoint/2010/main" val="327821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702081" y="1861130"/>
            <a:ext cx="8011064" cy="4400003"/>
          </a:xfrm>
        </p:spPr>
        <p:txBody>
          <a:bodyPr>
            <a:noAutofit/>
          </a:bodyPr>
          <a:lstStyle/>
          <a:p>
            <a:r>
              <a:rPr lang="en-GB" sz="2000" b="1" dirty="0">
                <a:latin typeface="Arial" panose="020B0604020202020204" pitchFamily="34" charset="0"/>
                <a:cs typeface="Arial" panose="020B0604020202020204" pitchFamily="34" charset="0"/>
              </a:rPr>
              <a:t>We oversee the police complaints system in England and Wales: </a:t>
            </a: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investigate the most serious incidents and complaints about the police</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consider applications for review or appeal from people who are unhappy about the outcome or handling of their complaint</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set and monitor the standards that police should use to handle complaints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publish research and statistics on specific areas of policing and the complaints system</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use learning from our work to influence changes in policing</a:t>
            </a:r>
          </a:p>
          <a:p>
            <a:r>
              <a:rPr lang="en-GB" sz="2000" b="1" dirty="0">
                <a:latin typeface="Arial" panose="020B0604020202020204" pitchFamily="34" charset="0"/>
                <a:cs typeface="Arial" panose="020B0604020202020204" pitchFamily="34" charset="0"/>
              </a:rPr>
              <a:t>All our decisions are made independently of the police, government and interest groups.</a:t>
            </a:r>
            <a:br>
              <a:rPr lang="en-GB" sz="2000" dirty="0">
                <a:latin typeface="Arial" panose="020B0604020202020204" pitchFamily="34" charset="0"/>
                <a:cs typeface="Arial" panose="020B0604020202020204" pitchFamily="34" charset="0"/>
              </a:rPr>
            </a:br>
            <a:endParaRPr lang="en-GB" sz="20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682532" y="1116630"/>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Who we are and what we do</a:t>
            </a:r>
          </a:p>
        </p:txBody>
      </p:sp>
    </p:spTree>
    <p:extLst>
      <p:ext uri="{BB962C8B-B14F-4D97-AF65-F5344CB8AC3E}">
        <p14:creationId xmlns:p14="http://schemas.microsoft.com/office/powerpoint/2010/main" val="300389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566468" y="2099626"/>
            <a:ext cx="8011064" cy="3455581"/>
          </a:xfrm>
        </p:spPr>
        <p:txBody>
          <a:bodyPr>
            <a:normAutofit/>
          </a:bodyPr>
          <a:lstStyle/>
          <a:p>
            <a:r>
              <a:rPr lang="en-GB" sz="1800" dirty="0">
                <a:latin typeface="Arial" panose="020B0604020202020204" pitchFamily="34" charset="0"/>
                <a:cs typeface="Arial" panose="020B0604020202020204" pitchFamily="34" charset="0"/>
              </a:rPr>
              <a:t>Text goes here</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402488" y="1235878"/>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Title</a:t>
            </a:r>
          </a:p>
        </p:txBody>
      </p:sp>
      <p:pic>
        <p:nvPicPr>
          <p:cNvPr id="5" name="Picture 4" descr="A close up of a device&#10;&#10;Description automatically generated">
            <a:extLst>
              <a:ext uri="{FF2B5EF4-FFF2-40B4-BE49-F238E27FC236}">
                <a16:creationId xmlns:a16="http://schemas.microsoft.com/office/drawing/2014/main" id="{162CCC52-9A4D-43D4-A978-95D01FB892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520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546919" y="1003380"/>
            <a:ext cx="8050161" cy="523220"/>
          </a:xfrm>
          <a:prstGeom prst="rect">
            <a:avLst/>
          </a:prstGeom>
          <a:noFill/>
        </p:spPr>
        <p:txBody>
          <a:bodyPr wrap="square" rtlCol="0">
            <a:spAutoFit/>
          </a:bodyPr>
          <a:lstStyle/>
          <a:p>
            <a:r>
              <a:rPr lang="en-GB" sz="2800" b="1" dirty="0">
                <a:solidFill>
                  <a:srgbClr val="F0B323"/>
                </a:solidFill>
                <a:latin typeface="Arial" panose="020B0604020202020204" pitchFamily="34" charset="0"/>
                <a:cs typeface="Arial" panose="020B0604020202020204" pitchFamily="34" charset="0"/>
              </a:rPr>
              <a:t>&gt;</a:t>
            </a:r>
            <a:r>
              <a:rPr lang="en-GB" sz="2800" dirty="0">
                <a:latin typeface="Arial" panose="020B0604020202020204" pitchFamily="34" charset="0"/>
                <a:cs typeface="Arial" panose="020B0604020202020204" pitchFamily="34" charset="0"/>
              </a:rPr>
              <a:t> Working with young people</a:t>
            </a:r>
          </a:p>
        </p:txBody>
      </p:sp>
      <p:pic>
        <p:nvPicPr>
          <p:cNvPr id="7" name="Picture 6">
            <a:extLst>
              <a:ext uri="{FF2B5EF4-FFF2-40B4-BE49-F238E27FC236}">
                <a16:creationId xmlns:a16="http://schemas.microsoft.com/office/drawing/2014/main" id="{2E28AC2E-8962-411E-A4CB-AC566117037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2279" y="1634631"/>
            <a:ext cx="8050161" cy="5027076"/>
          </a:xfrm>
          <a:prstGeom prst="rect">
            <a:avLst/>
          </a:prstGeom>
        </p:spPr>
      </p:pic>
    </p:spTree>
    <p:extLst>
      <p:ext uri="{BB962C8B-B14F-4D97-AF65-F5344CB8AC3E}">
        <p14:creationId xmlns:p14="http://schemas.microsoft.com/office/powerpoint/2010/main" val="9680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566468" y="1828800"/>
            <a:ext cx="4615132" cy="4195482"/>
          </a:xfrm>
        </p:spPr>
        <p:txBody>
          <a:bodyPr>
            <a:normAutofit fontScale="92500" lnSpcReduction="10000"/>
          </a:bodyPr>
          <a:lstStyle/>
          <a:p>
            <a:r>
              <a:rPr lang="en-GB" sz="2200" b="1" dirty="0">
                <a:latin typeface="Arial" panose="020B0604020202020204" pitchFamily="34" charset="0"/>
                <a:cs typeface="Arial" panose="020B0604020202020204" pitchFamily="34" charset="0"/>
              </a:rPr>
              <a:t>Our Youth Panel:</a:t>
            </a:r>
          </a:p>
          <a:p>
            <a:pPr marL="342900" lvl="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talked about their experiences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of policing with national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policing leaders </a:t>
            </a:r>
          </a:p>
          <a:p>
            <a:pPr marL="342900" lvl="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guest edited a youth edition of Learning the Lessons</a:t>
            </a:r>
          </a:p>
          <a:p>
            <a:pPr marL="342900" lvl="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helped provide training to our Customer Contact Centre Staff </a:t>
            </a:r>
          </a:p>
          <a:p>
            <a:pPr marL="342900" lvl="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advised us on a high-profile stop and search investigation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involving young people</a:t>
            </a:r>
          </a:p>
          <a:p>
            <a:pPr marL="342900" lvl="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developed a young person’s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guide to the police complaints system</a:t>
            </a:r>
            <a:endParaRPr lang="en-GB" sz="18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566468" y="1100465"/>
            <a:ext cx="8050161" cy="523220"/>
          </a:xfrm>
          <a:prstGeom prst="rect">
            <a:avLst/>
          </a:prstGeom>
          <a:noFill/>
        </p:spPr>
        <p:txBody>
          <a:bodyPr wrap="square" rtlCol="0">
            <a:spAutoFit/>
          </a:bodyPr>
          <a:lstStyle/>
          <a:p>
            <a:r>
              <a:rPr lang="en-GB" sz="2800" b="1" dirty="0">
                <a:solidFill>
                  <a:srgbClr val="F0B323"/>
                </a:solidFill>
                <a:latin typeface="Arial" panose="020B0604020202020204" pitchFamily="34" charset="0"/>
                <a:cs typeface="Arial" panose="020B0604020202020204" pitchFamily="34" charset="0"/>
              </a:rPr>
              <a:t>&gt;</a:t>
            </a:r>
            <a:r>
              <a:rPr lang="en-GB" sz="2800" dirty="0">
                <a:latin typeface="Arial" panose="020B0604020202020204" pitchFamily="34" charset="0"/>
                <a:cs typeface="Arial" panose="020B0604020202020204" pitchFamily="34" charset="0"/>
              </a:rPr>
              <a:t> Working with others</a:t>
            </a:r>
          </a:p>
        </p:txBody>
      </p:sp>
      <p:pic>
        <p:nvPicPr>
          <p:cNvPr id="5" name="Picture 4">
            <a:extLst>
              <a:ext uri="{FF2B5EF4-FFF2-40B4-BE49-F238E27FC236}">
                <a16:creationId xmlns:a16="http://schemas.microsoft.com/office/drawing/2014/main" id="{C4ACF86A-EA29-42ED-A955-C510077E00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36672" y="1828800"/>
            <a:ext cx="3140860" cy="4528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2524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779254" y="2037346"/>
            <a:ext cx="4206918" cy="4184201"/>
          </a:xfrm>
        </p:spPr>
        <p:txBody>
          <a:bodyPr>
            <a:normAutofit/>
          </a:bodyPr>
          <a:lstStyle/>
          <a:p>
            <a:r>
              <a:rPr lang="en-GB" sz="2000" b="1" dirty="0">
                <a:latin typeface="Arial" panose="020B0604020202020204" pitchFamily="34" charset="0"/>
                <a:cs typeface="Arial" panose="020B0604020202020204" pitchFamily="34" charset="0"/>
              </a:rPr>
              <a:t>We achieved Customer Service Excellence accreditation in March 2020</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demonstrated compliance against 57 assessment criteria</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exceeded requirements in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three areas</a:t>
            </a:r>
          </a:p>
          <a:p>
            <a:endParaRPr lang="en-GB" sz="20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434572" y="1133302"/>
            <a:ext cx="8050161" cy="523220"/>
          </a:xfrm>
          <a:prstGeom prst="rect">
            <a:avLst/>
          </a:prstGeom>
          <a:noFill/>
        </p:spPr>
        <p:txBody>
          <a:bodyPr wrap="square" rtlCol="0">
            <a:spAutoFit/>
          </a:bodyPr>
          <a:lstStyle/>
          <a:p>
            <a:r>
              <a:rPr lang="en-GB" sz="2800" b="1" dirty="0">
                <a:solidFill>
                  <a:srgbClr val="F0B323"/>
                </a:solidFill>
                <a:latin typeface="Arial" panose="020B0604020202020204" pitchFamily="34" charset="0"/>
                <a:cs typeface="Arial" panose="020B0604020202020204" pitchFamily="34" charset="0"/>
              </a:rPr>
              <a:t>&gt;</a:t>
            </a:r>
            <a:r>
              <a:rPr lang="en-GB" sz="2800" dirty="0">
                <a:latin typeface="Arial" panose="020B0604020202020204" pitchFamily="34" charset="0"/>
                <a:cs typeface="Arial" panose="020B0604020202020204" pitchFamily="34" charset="0"/>
              </a:rPr>
              <a:t> Meeting the needs of our service users</a:t>
            </a:r>
          </a:p>
        </p:txBody>
      </p:sp>
      <p:pic>
        <p:nvPicPr>
          <p:cNvPr id="5" name="Picture 4" descr="A close up of a sign&#10;&#10;Description automatically generated">
            <a:extLst>
              <a:ext uri="{FF2B5EF4-FFF2-40B4-BE49-F238E27FC236}">
                <a16:creationId xmlns:a16="http://schemas.microsoft.com/office/drawing/2014/main" id="{A3EEE1FE-600F-4CCC-A207-8F3766654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186" y="4309754"/>
            <a:ext cx="1441946" cy="1911794"/>
          </a:xfrm>
          <a:prstGeom prst="rect">
            <a:avLst/>
          </a:prstGeom>
        </p:spPr>
      </p:pic>
      <p:pic>
        <p:nvPicPr>
          <p:cNvPr id="3" name="Picture 2">
            <a:extLst>
              <a:ext uri="{FF2B5EF4-FFF2-40B4-BE49-F238E27FC236}">
                <a16:creationId xmlns:a16="http://schemas.microsoft.com/office/drawing/2014/main" id="{B65A7403-F875-4FD3-9DCE-2A34556EB37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07442" y="2037346"/>
            <a:ext cx="3636558" cy="3883259"/>
          </a:xfrm>
          <a:prstGeom prst="rect">
            <a:avLst/>
          </a:prstGeom>
        </p:spPr>
      </p:pic>
    </p:spTree>
    <p:extLst>
      <p:ext uri="{BB962C8B-B14F-4D97-AF65-F5344CB8AC3E}">
        <p14:creationId xmlns:p14="http://schemas.microsoft.com/office/powerpoint/2010/main" val="4134518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566468" y="2099626"/>
            <a:ext cx="8011064" cy="3455581"/>
          </a:xfrm>
        </p:spPr>
        <p:txBody>
          <a:bodyPr>
            <a:normAutofit/>
          </a:bodyPr>
          <a:lstStyle/>
          <a:p>
            <a:r>
              <a:rPr lang="en-GB" sz="1800" dirty="0">
                <a:latin typeface="Arial" panose="020B0604020202020204" pitchFamily="34" charset="0"/>
                <a:cs typeface="Arial" panose="020B0604020202020204" pitchFamily="34" charset="0"/>
              </a:rPr>
              <a:t>Text goes here</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402488" y="1235878"/>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Title</a:t>
            </a:r>
          </a:p>
        </p:txBody>
      </p:sp>
      <p:pic>
        <p:nvPicPr>
          <p:cNvPr id="5" name="Picture 4" descr="A group of people posing for the camera&#10;&#10;Description automatically generated">
            <a:extLst>
              <a:ext uri="{FF2B5EF4-FFF2-40B4-BE49-F238E27FC236}">
                <a16:creationId xmlns:a16="http://schemas.microsoft.com/office/drawing/2014/main" id="{1C96615B-DA87-4BB9-B9F9-A2369E468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8614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566468" y="1898241"/>
            <a:ext cx="8068484" cy="2405139"/>
          </a:xfrm>
        </p:spPr>
        <p:txBody>
          <a:bodyPr>
            <a:normAutofit/>
          </a:bodyPr>
          <a:lstStyle/>
          <a:p>
            <a:r>
              <a:rPr lang="en-GB" sz="2000" b="1" dirty="0">
                <a:latin typeface="Arial" panose="020B0604020202020204" pitchFamily="34" charset="0"/>
                <a:cs typeface="Arial" panose="020B0604020202020204" pitchFamily="34" charset="0"/>
              </a:rPr>
              <a:t>Our staff survey showed our staff were happier and more engaged:</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Significant improvements in 21 categories out of a total of 30</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25% improvement in some areas, bringing us in line with Civil Service high performers in certain categories</a:t>
            </a:r>
          </a:p>
          <a:p>
            <a:endParaRPr lang="en-GB" sz="20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449179" y="1135185"/>
            <a:ext cx="8374369"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Improving as an organisation and supporting staff</a:t>
            </a:r>
          </a:p>
        </p:txBody>
      </p:sp>
      <p:pic>
        <p:nvPicPr>
          <p:cNvPr id="6" name="Picture 5" descr="A picture containing drawing&#10;&#10;Description automatically generated">
            <a:extLst>
              <a:ext uri="{FF2B5EF4-FFF2-40B4-BE49-F238E27FC236}">
                <a16:creationId xmlns:a16="http://schemas.microsoft.com/office/drawing/2014/main" id="{93A2F342-F2D2-48CD-AA9E-ACAF3447B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468" y="3716784"/>
            <a:ext cx="8068484" cy="2975254"/>
          </a:xfrm>
          <a:prstGeom prst="rect">
            <a:avLst/>
          </a:prstGeom>
        </p:spPr>
      </p:pic>
    </p:spTree>
    <p:extLst>
      <p:ext uri="{BB962C8B-B14F-4D97-AF65-F5344CB8AC3E}">
        <p14:creationId xmlns:p14="http://schemas.microsoft.com/office/powerpoint/2010/main" val="455229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771806" y="2072411"/>
            <a:ext cx="4445653" cy="4395624"/>
          </a:xfrm>
        </p:spPr>
        <p:txBody>
          <a:bodyPr>
            <a:no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We know that we do make a positive difference, but there is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still much more to do.  </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Our plans are ambitious, but we are determined to make further improvements in our own work and across the wider complaints system.</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Central to this will be our continued focus on listening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to service users, stakeholders and others.</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623888" y="1085071"/>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Looking ahead</a:t>
            </a:r>
          </a:p>
        </p:txBody>
      </p:sp>
      <p:pic>
        <p:nvPicPr>
          <p:cNvPr id="5" name="Picture 4" descr="A group of people wearing orange&#10;&#10;Description automatically generated">
            <a:extLst>
              <a:ext uri="{FF2B5EF4-FFF2-40B4-BE49-F238E27FC236}">
                <a16:creationId xmlns:a16="http://schemas.microsoft.com/office/drawing/2014/main" id="{0C6D0618-EF3E-450B-8022-F18331D115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604" y="2072411"/>
            <a:ext cx="3178445" cy="3729706"/>
          </a:xfrm>
          <a:prstGeom prst="rect">
            <a:avLst/>
          </a:prstGeom>
        </p:spPr>
      </p:pic>
    </p:spTree>
    <p:extLst>
      <p:ext uri="{BB962C8B-B14F-4D97-AF65-F5344CB8AC3E}">
        <p14:creationId xmlns:p14="http://schemas.microsoft.com/office/powerpoint/2010/main" val="3139963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739722" y="1979676"/>
            <a:ext cx="8011064" cy="4046001"/>
          </a:xfrm>
        </p:spPr>
        <p:txBody>
          <a:bodyPr>
            <a:normAutofit/>
          </a:bodyPr>
          <a:lstStyle/>
          <a:p>
            <a:r>
              <a:rPr lang="en-GB" sz="2000" b="1" dirty="0">
                <a:latin typeface="Arial" panose="020B0604020202020204" pitchFamily="34" charset="0"/>
                <a:cs typeface="Arial" panose="020B0604020202020204" pitchFamily="34" charset="0"/>
              </a:rPr>
              <a:t>Website: www.policeconduct.gov.uk</a:t>
            </a:r>
          </a:p>
          <a:p>
            <a:r>
              <a:rPr lang="en-GB" sz="2000" dirty="0">
                <a:latin typeface="Arial" panose="020B0604020202020204" pitchFamily="34" charset="0"/>
                <a:cs typeface="Arial" panose="020B0604020202020204" pitchFamily="34" charset="0"/>
              </a:rPr>
              <a:t>Twitter: @</a:t>
            </a:r>
            <a:r>
              <a:rPr lang="en-GB" sz="2000" dirty="0" err="1">
                <a:latin typeface="Arial" panose="020B0604020202020204" pitchFamily="34" charset="0"/>
                <a:cs typeface="Arial" panose="020B0604020202020204" pitchFamily="34" charset="0"/>
              </a:rPr>
              <a:t>policeconduct</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Email: </a:t>
            </a:r>
            <a:r>
              <a:rPr lang="en-GB" sz="2000" dirty="0">
                <a:latin typeface="Arial" panose="020B0604020202020204" pitchFamily="34" charset="0"/>
                <a:cs typeface="Arial" panose="020B0604020202020204" pitchFamily="34" charset="0"/>
                <a:hlinkClick r:id="rId3"/>
              </a:rPr>
              <a:t>enquiries@policeconduct.gov.uk</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Phone: 0300 020 0096</a:t>
            </a:r>
          </a:p>
          <a:p>
            <a:r>
              <a:rPr lang="en-GB" sz="2000" dirty="0">
                <a:latin typeface="Arial" panose="020B0604020202020204" pitchFamily="34" charset="0"/>
                <a:cs typeface="Arial" panose="020B0604020202020204" pitchFamily="34" charset="0"/>
              </a:rPr>
              <a:t>Text relay: 18001 0207 166 3000</a:t>
            </a:r>
          </a:p>
          <a:p>
            <a:endParaRPr lang="en-GB" sz="20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Write to us at:</a:t>
            </a:r>
          </a:p>
          <a:p>
            <a:r>
              <a:rPr lang="en-GB" sz="2000" dirty="0">
                <a:latin typeface="Arial" panose="020B0604020202020204" pitchFamily="34" charset="0"/>
                <a:cs typeface="Arial" panose="020B0604020202020204" pitchFamily="34" charset="0"/>
              </a:rPr>
              <a:t>IOPC, 10 South Colonnade </a:t>
            </a:r>
          </a:p>
          <a:p>
            <a:r>
              <a:rPr lang="en-GB" sz="2000" dirty="0">
                <a:latin typeface="Arial" panose="020B0604020202020204" pitchFamily="34" charset="0"/>
                <a:cs typeface="Arial" panose="020B0604020202020204" pitchFamily="34" charset="0"/>
              </a:rPr>
              <a:t>Canary Wharf London E14 4PU</a:t>
            </a:r>
          </a:p>
        </p:txBody>
      </p:sp>
      <p:pic>
        <p:nvPicPr>
          <p:cNvPr id="4" name="Content Placeholder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584791" y="1175903"/>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To find out more</a:t>
            </a:r>
          </a:p>
        </p:txBody>
      </p:sp>
    </p:spTree>
    <p:extLst>
      <p:ext uri="{BB962C8B-B14F-4D97-AF65-F5344CB8AC3E}">
        <p14:creationId xmlns:p14="http://schemas.microsoft.com/office/powerpoint/2010/main" val="3891552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23888" y="2934586"/>
            <a:ext cx="8011064" cy="3455581"/>
          </a:xfrm>
        </p:spPr>
        <p:txBody>
          <a:bodyPr>
            <a:normAutofit/>
          </a:bodyPr>
          <a:lstStyle/>
          <a:p>
            <a:r>
              <a:rPr lang="en-GB" sz="1800" dirty="0">
                <a:latin typeface="Arial" panose="020B0604020202020204" pitchFamily="34" charset="0"/>
                <a:cs typeface="Arial" panose="020B0604020202020204" pitchFamily="34" charset="0"/>
              </a:rPr>
              <a:t>Text goes here</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631088" y="1935125"/>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Title</a:t>
            </a:r>
          </a:p>
        </p:txBody>
      </p:sp>
      <p:pic>
        <p:nvPicPr>
          <p:cNvPr id="6" name="Picture 5" descr="A screenshot of a cell phone&#10;&#10;Description automatically generated">
            <a:extLst>
              <a:ext uri="{FF2B5EF4-FFF2-40B4-BE49-F238E27FC236}">
                <a16:creationId xmlns:a16="http://schemas.microsoft.com/office/drawing/2014/main" id="{F1EB6C03-B109-44FE-B53E-4AC75877D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5441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23888" y="2934586"/>
            <a:ext cx="8011064" cy="3455581"/>
          </a:xfrm>
        </p:spPr>
        <p:txBody>
          <a:bodyPr>
            <a:normAutofit/>
          </a:bodyPr>
          <a:lstStyle/>
          <a:p>
            <a:r>
              <a:rPr lang="en-GB" sz="1800" dirty="0">
                <a:latin typeface="Arial" panose="020B0604020202020204" pitchFamily="34" charset="0"/>
                <a:cs typeface="Arial" panose="020B0604020202020204" pitchFamily="34" charset="0"/>
              </a:rPr>
              <a:t>Text goes here</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631088" y="1935125"/>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Title</a:t>
            </a:r>
          </a:p>
        </p:txBody>
      </p:sp>
      <p:pic>
        <p:nvPicPr>
          <p:cNvPr id="5" name="Picture 4" descr="A screenshot of a cell phone&#10;&#10;Description automatically generated">
            <a:extLst>
              <a:ext uri="{FF2B5EF4-FFF2-40B4-BE49-F238E27FC236}">
                <a16:creationId xmlns:a16="http://schemas.microsoft.com/office/drawing/2014/main" id="{8C8F35F7-2955-462D-B1EE-0F36BA0D2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3555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566468" y="2099626"/>
            <a:ext cx="8011064" cy="3455581"/>
          </a:xfrm>
        </p:spPr>
        <p:txBody>
          <a:bodyPr>
            <a:normAutofit/>
          </a:bodyPr>
          <a:lstStyle/>
          <a:p>
            <a:r>
              <a:rPr lang="en-GB" sz="1800" dirty="0">
                <a:latin typeface="Arial" panose="020B0604020202020204" pitchFamily="34" charset="0"/>
                <a:cs typeface="Arial" panose="020B0604020202020204" pitchFamily="34" charset="0"/>
              </a:rPr>
              <a:t>Text goes here</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402488" y="1235878"/>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Title</a:t>
            </a:r>
          </a:p>
        </p:txBody>
      </p:sp>
      <p:pic>
        <p:nvPicPr>
          <p:cNvPr id="5" name="Picture 4" descr="A picture containing person, outdoor, person, standing&#10;&#10;Description automatically generated">
            <a:extLst>
              <a:ext uri="{FF2B5EF4-FFF2-40B4-BE49-F238E27FC236}">
                <a16:creationId xmlns:a16="http://schemas.microsoft.com/office/drawing/2014/main" id="{C3874D9E-7819-45BF-BDD9-088AEBC97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54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719730" y="1068381"/>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Our work on appeals/reviews</a:t>
            </a:r>
          </a:p>
        </p:txBody>
      </p:sp>
      <p:pic>
        <p:nvPicPr>
          <p:cNvPr id="3" name="Picture 2">
            <a:extLst>
              <a:ext uri="{FF2B5EF4-FFF2-40B4-BE49-F238E27FC236}">
                <a16:creationId xmlns:a16="http://schemas.microsoft.com/office/drawing/2014/main" id="{6CCC3D63-5513-44EC-BC56-03AD25165B9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49578" y="1764632"/>
            <a:ext cx="4390466" cy="5093368"/>
          </a:xfrm>
          <a:prstGeom prst="rect">
            <a:avLst/>
          </a:prstGeom>
        </p:spPr>
      </p:pic>
    </p:spTree>
    <p:extLst>
      <p:ext uri="{BB962C8B-B14F-4D97-AF65-F5344CB8AC3E}">
        <p14:creationId xmlns:p14="http://schemas.microsoft.com/office/powerpoint/2010/main" val="2534828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23888" y="1891944"/>
            <a:ext cx="8011064" cy="4532668"/>
          </a:xfrm>
        </p:spPr>
        <p:txBody>
          <a:bodyPr>
            <a:normAutofit fontScale="32500" lnSpcReduction="20000"/>
          </a:bodyPr>
          <a:lstStyle/>
          <a:p>
            <a:r>
              <a:rPr lang="en-GB" sz="6200" dirty="0">
                <a:latin typeface="Arial" panose="020B0604020202020204" pitchFamily="34" charset="0"/>
                <a:cs typeface="Arial" panose="020B0604020202020204" pitchFamily="34" charset="0"/>
              </a:rPr>
              <a:t>We’re redesigning our investigations to make them more efficient </a:t>
            </a:r>
            <a:br>
              <a:rPr lang="en-GB" sz="6200" dirty="0">
                <a:latin typeface="Arial" panose="020B0604020202020204" pitchFamily="34" charset="0"/>
                <a:cs typeface="Arial" panose="020B0604020202020204" pitchFamily="34" charset="0"/>
              </a:rPr>
            </a:br>
            <a:r>
              <a:rPr lang="en-GB" sz="6200" dirty="0">
                <a:latin typeface="Arial" panose="020B0604020202020204" pitchFamily="34" charset="0"/>
                <a:cs typeface="Arial" panose="020B0604020202020204" pitchFamily="34" charset="0"/>
              </a:rPr>
              <a:t>and effective</a:t>
            </a:r>
            <a:r>
              <a:rPr lang="en-GB" sz="6200" b="1" dirty="0">
                <a:latin typeface="Arial" panose="020B0604020202020204" pitchFamily="34" charset="0"/>
                <a:cs typeface="Arial" panose="020B0604020202020204" pitchFamily="34" charset="0"/>
              </a:rPr>
              <a:t>. </a:t>
            </a:r>
            <a:r>
              <a:rPr lang="en-GB" sz="6200" dirty="0">
                <a:latin typeface="Arial" panose="020B0604020202020204" pitchFamily="34" charset="0"/>
                <a:cs typeface="Arial" panose="020B0604020202020204" pitchFamily="34" charset="0"/>
              </a:rPr>
              <a:t>This will be informed by best practice and input </a:t>
            </a:r>
            <a:br>
              <a:rPr lang="en-GB" sz="6200" dirty="0">
                <a:latin typeface="Arial" panose="020B0604020202020204" pitchFamily="34" charset="0"/>
                <a:cs typeface="Arial" panose="020B0604020202020204" pitchFamily="34" charset="0"/>
              </a:rPr>
            </a:br>
            <a:r>
              <a:rPr lang="en-GB" sz="6200" dirty="0">
                <a:latin typeface="Arial" panose="020B0604020202020204" pitchFamily="34" charset="0"/>
                <a:cs typeface="Arial" panose="020B0604020202020204" pitchFamily="34" charset="0"/>
              </a:rPr>
              <a:t>from stakeholders.</a:t>
            </a:r>
            <a:br>
              <a:rPr lang="en-GB" sz="6200" dirty="0">
                <a:latin typeface="Arial" panose="020B0604020202020204" pitchFamily="34" charset="0"/>
                <a:cs typeface="Arial" panose="020B0604020202020204" pitchFamily="34" charset="0"/>
              </a:rPr>
            </a:br>
            <a:endParaRPr lang="en-GB" sz="6200" dirty="0">
              <a:latin typeface="Arial" panose="020B0604020202020204" pitchFamily="34" charset="0"/>
              <a:cs typeface="Arial" panose="020B0604020202020204" pitchFamily="34" charset="0"/>
            </a:endParaRPr>
          </a:p>
          <a:p>
            <a:r>
              <a:rPr lang="en-GB" sz="6200" dirty="0">
                <a:latin typeface="Arial" panose="020B0604020202020204" pitchFamily="34" charset="0"/>
                <a:cs typeface="Arial" panose="020B0604020202020204" pitchFamily="34" charset="0"/>
              </a:rPr>
              <a:t>We reduced the time our investigations take by:</a:t>
            </a:r>
            <a:br>
              <a:rPr lang="en-GB" sz="6200" dirty="0">
                <a:latin typeface="Arial" panose="020B0604020202020204" pitchFamily="34" charset="0"/>
                <a:cs typeface="Arial" panose="020B0604020202020204" pitchFamily="34" charset="0"/>
              </a:rPr>
            </a:br>
            <a:endParaRPr lang="en-GB" sz="62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6200" dirty="0">
                <a:latin typeface="Arial" panose="020B0604020202020204" pitchFamily="34" charset="0"/>
                <a:cs typeface="Arial" panose="020B0604020202020204" pitchFamily="34" charset="0"/>
              </a:rPr>
              <a:t>piloting a new investigation model on</a:t>
            </a:r>
            <a:r>
              <a:rPr lang="en-GB" sz="6200" b="1" dirty="0">
                <a:latin typeface="Arial" panose="020B0604020202020204" pitchFamily="34" charset="0"/>
                <a:cs typeface="Arial" panose="020B0604020202020204" pitchFamily="34" charset="0"/>
              </a:rPr>
              <a:t> quick-time decision making and early engagement </a:t>
            </a:r>
            <a:r>
              <a:rPr lang="en-GB" sz="6200" dirty="0">
                <a:latin typeface="Arial" panose="020B0604020202020204" pitchFamily="34" charset="0"/>
                <a:cs typeface="Arial" panose="020B0604020202020204" pitchFamily="34" charset="0"/>
              </a:rPr>
              <a:t>with police </a:t>
            </a:r>
            <a:br>
              <a:rPr lang="en-GB" sz="6200" dirty="0">
                <a:latin typeface="Arial" panose="020B0604020202020204" pitchFamily="34" charset="0"/>
                <a:cs typeface="Arial" panose="020B0604020202020204" pitchFamily="34" charset="0"/>
              </a:rPr>
            </a:br>
            <a:r>
              <a:rPr lang="en-GB" sz="6200" dirty="0">
                <a:latin typeface="Arial" panose="020B0604020202020204" pitchFamily="34" charset="0"/>
                <a:cs typeface="Arial" panose="020B0604020202020204" pitchFamily="34" charset="0"/>
              </a:rPr>
              <a:t>–  being evaluated for national rollout</a:t>
            </a:r>
            <a:br>
              <a:rPr lang="en-GB" sz="6200" dirty="0">
                <a:latin typeface="Arial" panose="020B0604020202020204" pitchFamily="34" charset="0"/>
                <a:cs typeface="Arial" panose="020B0604020202020204" pitchFamily="34" charset="0"/>
              </a:rPr>
            </a:br>
            <a:endParaRPr lang="en-GB" sz="62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6200" dirty="0">
                <a:latin typeface="Arial" panose="020B0604020202020204" pitchFamily="34" charset="0"/>
                <a:cs typeface="Arial" panose="020B0604020202020204" pitchFamily="34" charset="0"/>
              </a:rPr>
              <a:t>making changes to </a:t>
            </a:r>
            <a:r>
              <a:rPr lang="en-GB" sz="6200" b="1" dirty="0">
                <a:latin typeface="Arial" panose="020B0604020202020204" pitchFamily="34" charset="0"/>
                <a:cs typeface="Arial" panose="020B0604020202020204" pitchFamily="34" charset="0"/>
              </a:rPr>
              <a:t>procure evidence more quickly </a:t>
            </a:r>
            <a:r>
              <a:rPr lang="en-GB" sz="6200" dirty="0">
                <a:latin typeface="Arial" panose="020B0604020202020204" pitchFamily="34" charset="0"/>
                <a:cs typeface="Arial" panose="020B0604020202020204" pitchFamily="34" charset="0"/>
              </a:rPr>
              <a:t>by identifying and engaging experts</a:t>
            </a:r>
            <a:br>
              <a:rPr lang="en-GB" sz="6200" dirty="0">
                <a:latin typeface="Arial" panose="020B0604020202020204" pitchFamily="34" charset="0"/>
                <a:cs typeface="Arial" panose="020B0604020202020204" pitchFamily="34" charset="0"/>
              </a:rPr>
            </a:br>
            <a:endParaRPr lang="en-GB" sz="62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6200" dirty="0">
                <a:latin typeface="Arial" panose="020B0604020202020204" pitchFamily="34" charset="0"/>
                <a:cs typeface="Arial" panose="020B0604020202020204" pitchFamily="34" charset="0"/>
              </a:rPr>
              <a:t>working with the Police Federation and others to</a:t>
            </a:r>
            <a:r>
              <a:rPr lang="en-GB" sz="6200" b="1" dirty="0">
                <a:latin typeface="Arial" panose="020B0604020202020204" pitchFamily="34" charset="0"/>
                <a:cs typeface="Arial" panose="020B0604020202020204" pitchFamily="34" charset="0"/>
              </a:rPr>
              <a:t> improve understanding of our role </a:t>
            </a:r>
            <a:r>
              <a:rPr lang="en-GB" sz="6200" dirty="0">
                <a:latin typeface="Arial" panose="020B0604020202020204" pitchFamily="34" charset="0"/>
                <a:cs typeface="Arial" panose="020B0604020202020204" pitchFamily="34" charset="0"/>
              </a:rPr>
              <a:t>– resulting in increased co-operation with investigations, earlier statements and interviews</a:t>
            </a:r>
            <a:endParaRPr lang="en-GB" sz="18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546919" y="1132037"/>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Improving timeliness across the system</a:t>
            </a:r>
          </a:p>
        </p:txBody>
      </p:sp>
    </p:spTree>
    <p:extLst>
      <p:ext uri="{BB962C8B-B14F-4D97-AF65-F5344CB8AC3E}">
        <p14:creationId xmlns:p14="http://schemas.microsoft.com/office/powerpoint/2010/main" val="776560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507627" y="1552173"/>
            <a:ext cx="3825918" cy="4935363"/>
          </a:xfrm>
        </p:spPr>
        <p:txBody>
          <a:bodyPr>
            <a:normAutofit fontScale="70000" lnSpcReduction="20000"/>
          </a:bodyPr>
          <a:lstStyle/>
          <a:p>
            <a:r>
              <a:rPr lang="en-GB" sz="2900" dirty="0">
                <a:latin typeface="Arial" panose="020B0604020202020204" pitchFamily="34" charset="0"/>
                <a:cs typeface="Arial" panose="020B0604020202020204" pitchFamily="34" charset="0"/>
              </a:rPr>
              <a:t> </a:t>
            </a:r>
          </a:p>
          <a:p>
            <a:r>
              <a:rPr lang="en-GB" sz="2900" b="1" dirty="0">
                <a:latin typeface="Arial" panose="020B0604020202020204" pitchFamily="34" charset="0"/>
                <a:cs typeface="Arial" panose="020B0604020202020204" pitchFamily="34" charset="0"/>
              </a:rPr>
              <a:t>We’ve made strong progress:</a:t>
            </a:r>
            <a:br>
              <a:rPr lang="en-GB" sz="2900" b="1" dirty="0">
                <a:latin typeface="Arial" panose="020B0604020202020204" pitchFamily="34" charset="0"/>
                <a:cs typeface="Arial" panose="020B0604020202020204" pitchFamily="34" charset="0"/>
              </a:rPr>
            </a:br>
            <a:endParaRPr lang="en-GB" sz="29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900" dirty="0">
                <a:latin typeface="Arial" panose="020B0604020202020204" pitchFamily="34" charset="0"/>
                <a:cs typeface="Arial" panose="020B0604020202020204" pitchFamily="34" charset="0"/>
              </a:rPr>
              <a:t>completed 718 independent investigations</a:t>
            </a:r>
          </a:p>
          <a:p>
            <a:pPr marL="342900" indent="-342900">
              <a:buFont typeface="Arial" panose="020B0604020202020204" pitchFamily="34" charset="0"/>
              <a:buChar char="•"/>
            </a:pPr>
            <a:r>
              <a:rPr lang="en-GB" sz="2900" dirty="0">
                <a:latin typeface="Arial" panose="020B0604020202020204" pitchFamily="34" charset="0"/>
                <a:cs typeface="Arial" panose="020B0604020202020204" pitchFamily="34" charset="0"/>
              </a:rPr>
              <a:t>35% of independent investigations completed within 6 months </a:t>
            </a:r>
          </a:p>
          <a:p>
            <a:pPr marL="342900" indent="-342900">
              <a:buFont typeface="Arial" panose="020B0604020202020204" pitchFamily="34" charset="0"/>
              <a:buChar char="•"/>
            </a:pPr>
            <a:r>
              <a:rPr lang="en-GB" sz="2900" dirty="0">
                <a:latin typeface="Arial" panose="020B0604020202020204" pitchFamily="34" charset="0"/>
                <a:cs typeface="Arial" panose="020B0604020202020204" pitchFamily="34" charset="0"/>
              </a:rPr>
              <a:t>83% of independent investigations completed within 12 months </a:t>
            </a:r>
          </a:p>
          <a:p>
            <a:pPr marL="342900" indent="-342900">
              <a:buFont typeface="Arial" panose="020B0604020202020204" pitchFamily="34" charset="0"/>
              <a:buChar char="•"/>
            </a:pPr>
            <a:r>
              <a:rPr lang="en-GB" sz="2900" dirty="0">
                <a:latin typeface="Arial" panose="020B0604020202020204" pitchFamily="34" charset="0"/>
                <a:cs typeface="Arial" panose="020B0604020202020204" pitchFamily="34" charset="0"/>
              </a:rPr>
              <a:t>reduced open independent investigations from 548 to 327</a:t>
            </a:r>
          </a:p>
          <a:p>
            <a:pPr marL="342900" lvl="0" indent="-342900">
              <a:buFont typeface="Arial" panose="020B0604020202020204" pitchFamily="34" charset="0"/>
              <a:buChar char="•"/>
            </a:pPr>
            <a:r>
              <a:rPr lang="en-GB" sz="2900" dirty="0">
                <a:latin typeface="Arial" panose="020B0604020202020204" pitchFamily="34" charset="0"/>
                <a:cs typeface="Arial" panose="020B0604020202020204" pitchFamily="34" charset="0"/>
              </a:rPr>
              <a:t>two thirds of our open caseload were less than six months old</a:t>
            </a:r>
            <a:endParaRPr lang="en-GB" sz="20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507627" y="1132548"/>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Improving timeliness</a:t>
            </a:r>
          </a:p>
        </p:txBody>
      </p:sp>
      <p:pic>
        <p:nvPicPr>
          <p:cNvPr id="10" name="Picture 9">
            <a:extLst>
              <a:ext uri="{FF2B5EF4-FFF2-40B4-BE49-F238E27FC236}">
                <a16:creationId xmlns:a16="http://schemas.microsoft.com/office/drawing/2014/main" id="{13D3607D-71CE-47EF-9450-288267A45B5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3899" t="15031"/>
          <a:stretch/>
        </p:blipFill>
        <p:spPr>
          <a:xfrm>
            <a:off x="4810457" y="1892967"/>
            <a:ext cx="3958701" cy="4754989"/>
          </a:xfrm>
          <a:prstGeom prst="rect">
            <a:avLst/>
          </a:prstGeom>
        </p:spPr>
      </p:pic>
    </p:spTree>
    <p:extLst>
      <p:ext uri="{BB962C8B-B14F-4D97-AF65-F5344CB8AC3E}">
        <p14:creationId xmlns:p14="http://schemas.microsoft.com/office/powerpoint/2010/main" val="2782640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598858" y="1880532"/>
            <a:ext cx="8212557" cy="4808638"/>
          </a:xfrm>
        </p:spPr>
        <p:txBody>
          <a:bodyPr>
            <a:noAutofit/>
          </a:bodyPr>
          <a:lstStyle/>
          <a:p>
            <a:r>
              <a:rPr lang="en-GB" sz="1600" dirty="0">
                <a:latin typeface="Arial" panose="020B0604020202020204" pitchFamily="34" charset="0"/>
                <a:cs typeface="Arial" panose="020B0604020202020204" pitchFamily="34" charset="0"/>
              </a:rPr>
              <a:t>New reforms introduced from 1 February 2020 to help simplify the complaints system, making it easier to navigate and ensuring that complaints are dealt with more quickly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and effectively.</a:t>
            </a:r>
          </a:p>
          <a:p>
            <a:r>
              <a:rPr lang="en-GB" sz="1600" b="1" dirty="0">
                <a:latin typeface="Arial" panose="020B0604020202020204" pitchFamily="34" charset="0"/>
                <a:cs typeface="Arial" panose="020B0604020202020204" pitchFamily="34" charset="0"/>
              </a:rPr>
              <a:t>The reforms gave us new powers, including the power to investigate without a referral from the relevant police force and to present our own cases at police misconduct hearings.</a:t>
            </a:r>
          </a:p>
          <a:p>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We also helped implement the reforms by: </a:t>
            </a: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publishing statutory guidance to help forces and police and crime commissioners (PCCs) comply with new laws </a:t>
            </a: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helping the National Police Chiefs’ Council’s working group develop new Reflective Practice Review process</a:t>
            </a: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holding 13 events to support police forces and PCCs to understand and apply the new laws</a:t>
            </a: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worked with policing bodies to produce resources promoting the new reforms</a:t>
            </a: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published information for complaint handlers on specific topics </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333077" y="433388"/>
            <a:ext cx="2301875" cy="461962"/>
          </a:xfrm>
        </p:spPr>
      </p:pic>
      <p:sp>
        <p:nvSpPr>
          <p:cNvPr id="2" name="TextBox 1"/>
          <p:cNvSpPr txBox="1"/>
          <p:nvPr/>
        </p:nvSpPr>
        <p:spPr>
          <a:xfrm>
            <a:off x="546919" y="1126331"/>
            <a:ext cx="8050161" cy="523220"/>
          </a:xfrm>
          <a:prstGeom prst="rect">
            <a:avLst/>
          </a:prstGeom>
          <a:noFill/>
        </p:spPr>
        <p:txBody>
          <a:bodyPr wrap="square" rtlCol="0">
            <a:spAutoFit/>
          </a:bodyPr>
          <a:lstStyle/>
          <a:p>
            <a:r>
              <a:rPr lang="en-GB" sz="2400" b="1" dirty="0">
                <a:solidFill>
                  <a:srgbClr val="F0B323"/>
                </a:solidFill>
                <a:latin typeface="Arial" panose="020B0604020202020204" pitchFamily="34" charset="0"/>
                <a:cs typeface="Arial" panose="020B0604020202020204" pitchFamily="34" charset="0"/>
              </a:rPr>
              <a:t>&gt;</a:t>
            </a:r>
            <a:r>
              <a:rPr lang="en-GB" sz="24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Helping to deliver reforms to the system</a:t>
            </a:r>
          </a:p>
        </p:txBody>
      </p:sp>
    </p:spTree>
    <p:extLst>
      <p:ext uri="{BB962C8B-B14F-4D97-AF65-F5344CB8AC3E}">
        <p14:creationId xmlns:p14="http://schemas.microsoft.com/office/powerpoint/2010/main" val="2313309099"/>
      </p:ext>
    </p:extLst>
  </p:cSld>
  <p:clrMapOvr>
    <a:masterClrMapping/>
  </p:clrMapOvr>
</p:sld>
</file>

<file path=ppt/theme/theme1.xml><?xml version="1.0" encoding="utf-8"?>
<a:theme xmlns:a="http://schemas.openxmlformats.org/drawingml/2006/main" name="Office Theme">
  <a:themeElements>
    <a:clrScheme name="IOPC colour palette">
      <a:dk1>
        <a:srgbClr val="373A36"/>
      </a:dk1>
      <a:lt1>
        <a:srgbClr val="FFFFFF"/>
      </a:lt1>
      <a:dk2>
        <a:srgbClr val="5F615E"/>
      </a:dk2>
      <a:lt2>
        <a:srgbClr val="737572"/>
      </a:lt2>
      <a:accent1>
        <a:srgbClr val="878986"/>
      </a:accent1>
      <a:accent2>
        <a:srgbClr val="F0B323"/>
      </a:accent2>
      <a:accent3>
        <a:srgbClr val="00B0B9"/>
      </a:accent3>
      <a:accent4>
        <a:srgbClr val="4B9560"/>
      </a:accent4>
      <a:accent5>
        <a:srgbClr val="E56A54"/>
      </a:accent5>
      <a:accent6>
        <a:srgbClr val="6F6F77"/>
      </a:accent6>
      <a:hlink>
        <a:srgbClr val="801738"/>
      </a:hlink>
      <a:folHlink>
        <a:srgbClr val="FFFF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9e34c408-d254-443f-a3ae-3fefd9a21815">P7NEEHC7UEJX-1-11683</_dlc_DocId>
    <_dlc_DocIdUrl xmlns="9e34c408-d254-443f-a3ae-3fefd9a21815">
      <Url>http://ihome.guardian.gov.uk/_layouts/DocIdRedir.aspx?ID=P7NEEHC7UEJX-1-11683</Url>
      <Description>P7NEEHC7UEJX-1-11683</Description>
    </_dlc_DocIdUrl>
    <DocumentSubCategory xmlns="2d87e384-516f-4393-8d63-86b03fa5747f" xsi:nil="true"/>
    <PublishingExpirationDate xmlns="http://schemas.microsoft.com/sharepoint/v3" xsi:nil="true"/>
    <PublishingStartDate xmlns="http://schemas.microsoft.com/sharepoint/v3" xsi:nil="true"/>
    <DocumentCategory xmlns="2d87e384-516f-4393-8d63-86b03fa5747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B09F3BA4232DA24C8EB32A198AA3A44A" ma:contentTypeVersion="5" ma:contentTypeDescription="Create a new document." ma:contentTypeScope="" ma:versionID="747465e4c3625e69f90ab6cc2a079f17">
  <xsd:schema xmlns:xsd="http://www.w3.org/2001/XMLSchema" xmlns:xs="http://www.w3.org/2001/XMLSchema" xmlns:p="http://schemas.microsoft.com/office/2006/metadata/properties" xmlns:ns1="http://schemas.microsoft.com/sharepoint/v3" xmlns:ns2="9e34c408-d254-443f-a3ae-3fefd9a21815" xmlns:ns3="2d87e384-516f-4393-8d63-86b03fa5747f" targetNamespace="http://schemas.microsoft.com/office/2006/metadata/properties" ma:root="true" ma:fieldsID="f2d6216c1edd2c87175801d51f551595" ns1:_="" ns2:_="" ns3:_="">
    <xsd:import namespace="http://schemas.microsoft.com/sharepoint/v3"/>
    <xsd:import namespace="9e34c408-d254-443f-a3ae-3fefd9a21815"/>
    <xsd:import namespace="2d87e384-516f-4393-8d63-86b03fa5747f"/>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DocumentCategory" minOccurs="0"/>
                <xsd:element ref="ns3:DocumentSub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 ma:internalName="PublishingStartDate">
      <xsd:simpleType>
        <xsd:restriction base="dms:Unknown"/>
      </xsd:simpleType>
    </xsd:element>
    <xsd:element name="PublishingExpirationDate" ma:index="12"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e34c408-d254-443f-a3ae-3fefd9a2181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d87e384-516f-4393-8d63-86b03fa5747f" elementFormDefault="qualified">
    <xsd:import namespace="http://schemas.microsoft.com/office/2006/documentManagement/types"/>
    <xsd:import namespace="http://schemas.microsoft.com/office/infopath/2007/PartnerControls"/>
    <xsd:element name="DocumentCategory" ma:index="13" nillable="true" ma:displayName="Document category" ma:format="Dropdown" ma:internalName="DocumentCategory">
      <xsd:simpleType>
        <xsd:restriction base="dms:Choice">
          <xsd:enumeration value="Health and Safety"/>
        </xsd:restriction>
      </xsd:simpleType>
    </xsd:element>
    <xsd:element name="DocumentSubCategory" ma:index="14" nillable="true" ma:displayName="Document subcategory" ma:format="Dropdown" ma:internalName="DocumentSubCategory">
      <xsd:simpleType>
        <xsd:restriction base="dms:Choice">
          <xsd:enumeration value="Policy"/>
          <xsd:enumeration value="Guidance"/>
          <xsd:enumeration value="Form"/>
          <xsd:enumeration value="Information"/>
          <xsd:enumeration value="Management document"/>
          <xsd:enumeration value="Lis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0BB54D-3398-4A01-B8FE-59557430DA64}">
  <ds:schemaRefs>
    <ds:schemaRef ds:uri="2d87e384-516f-4393-8d63-86b03fa5747f"/>
    <ds:schemaRef ds:uri="http://schemas.microsoft.com/office/2006/documentManagement/types"/>
    <ds:schemaRef ds:uri="http://purl.org/dc/dcmitype/"/>
    <ds:schemaRef ds:uri="http://www.w3.org/XML/1998/namespace"/>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9e34c408-d254-443f-a3ae-3fefd9a21815"/>
    <ds:schemaRef ds:uri="http://schemas.microsoft.com/sharepoint/v3"/>
    <ds:schemaRef ds:uri="http://purl.org/dc/terms/"/>
  </ds:schemaRefs>
</ds:datastoreItem>
</file>

<file path=customXml/itemProps2.xml><?xml version="1.0" encoding="utf-8"?>
<ds:datastoreItem xmlns:ds="http://schemas.openxmlformats.org/officeDocument/2006/customXml" ds:itemID="{79C75A94-97B9-4D05-96CF-812522EF1090}">
  <ds:schemaRefs>
    <ds:schemaRef ds:uri="http://schemas.microsoft.com/sharepoint/v3/contenttype/forms"/>
  </ds:schemaRefs>
</ds:datastoreItem>
</file>

<file path=customXml/itemProps3.xml><?xml version="1.0" encoding="utf-8"?>
<ds:datastoreItem xmlns:ds="http://schemas.openxmlformats.org/officeDocument/2006/customXml" ds:itemID="{B9E55DCB-2BA1-449D-8F11-E398548E8CFA}">
  <ds:schemaRefs>
    <ds:schemaRef ds:uri="http://schemas.microsoft.com/sharepoint/events"/>
  </ds:schemaRefs>
</ds:datastoreItem>
</file>

<file path=customXml/itemProps4.xml><?xml version="1.0" encoding="utf-8"?>
<ds:datastoreItem xmlns:ds="http://schemas.openxmlformats.org/officeDocument/2006/customXml" ds:itemID="{05D383CC-77CB-4B4C-A212-FB8404DCC8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e34c408-d254-443f-a3ae-3fefd9a21815"/>
    <ds:schemaRef ds:uri="2d87e384-516f-4393-8d63-86b03fa574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2374</TotalTime>
  <Words>991</Words>
  <Application>Microsoft Office PowerPoint</Application>
  <PresentationFormat>On-screen Show (4:3)</PresentationFormat>
  <Paragraphs>132</Paragraphs>
  <Slides>27</Slides>
  <Notes>27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Calibri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IPCC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&lt;Title goes here&gt;</dc:title>
  <dc:creator>Sara Brembor</dc:creator>
  <cp:lastModifiedBy>Marie Laing</cp:lastModifiedBy>
  <cp:revision>161</cp:revision>
  <dcterms:created xsi:type="dcterms:W3CDTF">2018-01-08T15:42:12Z</dcterms:created>
  <dcterms:modified xsi:type="dcterms:W3CDTF">2020-09-09T12:22:25Z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1121137447</vt:i4>
  </property>
  <property fmtid="{D5CDD505-2E9C-101B-9397-08002B2CF9AE}" pid="3" name="_NewReviewCycle">
    <vt:lpwstr/>
  </property>
  <property fmtid="{D5CDD505-2E9C-101B-9397-08002B2CF9AE}" pid="4" name="_EmailSubject">
    <vt:lpwstr>Impact Report - for publication</vt:lpwstr>
  </property>
  <property fmtid="{D5CDD505-2E9C-101B-9397-08002B2CF9AE}" pid="5" name="_AuthorEmail">
    <vt:lpwstr>marie.laing@policeconduct.gov.uk</vt:lpwstr>
  </property>
  <property fmtid="{D5CDD505-2E9C-101B-9397-08002B2CF9AE}" pid="6" name="_AuthorEmailDisplayName">
    <vt:lpwstr>Marie Laing</vt:lpwstr>
  </property>
  <property fmtid="{D5CDD505-2E9C-101B-9397-08002B2CF9AE}" pid="7" name="_PreviousAdHocReviewCycleID">
    <vt:i4>-1767379764</vt:i4>
  </property>
  <property fmtid="{D5CDD505-2E9C-101B-9397-08002B2CF9AE}" pid="8" name="_dlc_DocIdItemGuid">
    <vt:lpwstr>eb8b1783-20fe-49c8-9303-95c8d630c3d2</vt:lpwstr>
  </property>
  <property fmtid="{D5CDD505-2E9C-101B-9397-08002B2CF9AE}" pid="9" name="ContentTypeId">
    <vt:lpwstr>0x010100B09F3BA4232DA24C8EB32A198AA3A44A</vt:lpwstr>
  </property>
  <property fmtid="{D5CDD505-2E9C-101B-9397-08002B2CF9AE}" pid="10" name="TaxKeyword">
    <vt:lpwstr/>
  </property>
  <property fmtid="{D5CDD505-2E9C-101B-9397-08002B2CF9AE}" pid="11" name="TaxCatchAll">
    <vt:lpwstr/>
  </property>
  <property fmtid="{D5CDD505-2E9C-101B-9397-08002B2CF9AE}" pid="12" name="TaxKeywordTaxHTField">
    <vt:lpwstr/>
  </property>
</Properties>
</file>