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0"/>
  </p:notesMasterIdLst>
  <p:handoutMasterIdLst>
    <p:handoutMasterId r:id="rId21"/>
  </p:handoutMasterIdLst>
  <p:sldIdLst>
    <p:sldId id="291" r:id="rId2"/>
    <p:sldId id="282" r:id="rId3"/>
    <p:sldId id="297" r:id="rId4"/>
    <p:sldId id="280" r:id="rId5"/>
    <p:sldId id="298" r:id="rId6"/>
    <p:sldId id="296" r:id="rId7"/>
    <p:sldId id="299" r:id="rId8"/>
    <p:sldId id="300" r:id="rId9"/>
    <p:sldId id="301" r:id="rId10"/>
    <p:sldId id="302" r:id="rId11"/>
    <p:sldId id="303" r:id="rId12"/>
    <p:sldId id="304" r:id="rId13"/>
    <p:sldId id="305" r:id="rId14"/>
    <p:sldId id="307" r:id="rId15"/>
    <p:sldId id="308" r:id="rId16"/>
    <p:sldId id="309" r:id="rId17"/>
    <p:sldId id="310" r:id="rId18"/>
    <p:sldId id="2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3D8F15-4AF8-A5C9-665D-3027AD760471}" name="Seyche Cullinane" initials="SC" userId="S::seyche.cullinane@POLICECONDUCT.GOV.UK::493b83ce-bd12-416a-9b95-ab1d0c7bad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e Laing" initials="ML" lastIdx="1" clrIdx="0">
    <p:extLst>
      <p:ext uri="{19B8F6BF-5375-455C-9EA6-DF929625EA0E}">
        <p15:presenceInfo xmlns:p15="http://schemas.microsoft.com/office/powerpoint/2012/main" userId="S::marie.laing@POLICECONDUCT.GOV.UK::271c13e0-8628-49e1-be08-fbad02ccfc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552"/>
    <a:srgbClr val="878986"/>
    <a:srgbClr val="373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4"/>
    <p:restoredTop sz="77463" autoAdjust="0"/>
  </p:normalViewPr>
  <p:slideViewPr>
    <p:cSldViewPr snapToGrid="0" snapToObjects="1">
      <p:cViewPr varScale="1">
        <p:scale>
          <a:sx n="51" d="100"/>
          <a:sy n="51" d="100"/>
        </p:scale>
        <p:origin x="1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CD42A5-6A6A-2347-ADF5-A5C97A622A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17A752-C14E-F741-8ACB-93EC8CD1A7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5EF928-F03D-A24A-AA83-EF0A02582D7B}" type="datetimeFigureOut">
              <a:rPr lang="en-US" smtClean="0"/>
              <a:t>9/27/2022</a:t>
            </a:fld>
            <a:endParaRPr lang="en-US"/>
          </a:p>
        </p:txBody>
      </p:sp>
      <p:sp>
        <p:nvSpPr>
          <p:cNvPr id="4" name="Footer Placeholder 3">
            <a:extLst>
              <a:ext uri="{FF2B5EF4-FFF2-40B4-BE49-F238E27FC236}">
                <a16:creationId xmlns:a16="http://schemas.microsoft.com/office/drawing/2014/main" id="{1E0DA63B-6962-704B-933C-976AAD6AA9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Independent Offcie for Police Conduct</a:t>
            </a:r>
          </a:p>
        </p:txBody>
      </p:sp>
      <p:sp>
        <p:nvSpPr>
          <p:cNvPr id="5" name="Slide Number Placeholder 4">
            <a:extLst>
              <a:ext uri="{FF2B5EF4-FFF2-40B4-BE49-F238E27FC236}">
                <a16:creationId xmlns:a16="http://schemas.microsoft.com/office/drawing/2014/main" id="{D79DA89D-112D-8C4E-A7E9-9910C34D04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44AD29-6842-934F-B6ED-20C9CAAF84E6}" type="slidenum">
              <a:rPr lang="en-US" smtClean="0"/>
              <a:t>‹#›</a:t>
            </a:fld>
            <a:endParaRPr lang="en-US"/>
          </a:p>
        </p:txBody>
      </p:sp>
    </p:spTree>
    <p:extLst>
      <p:ext uri="{BB962C8B-B14F-4D97-AF65-F5344CB8AC3E}">
        <p14:creationId xmlns:p14="http://schemas.microsoft.com/office/powerpoint/2010/main" val="19325192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1CC7E-7B3B-184A-88EB-C248FDBD24A9}"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Independent Offcie for Police Conduct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F18F9-C0EB-F04B-B122-30A51DB8A74D}" type="slidenum">
              <a:rPr lang="en-US" smtClean="0"/>
              <a:t>‹#›</a:t>
            </a:fld>
            <a:endParaRPr lang="en-US"/>
          </a:p>
        </p:txBody>
      </p:sp>
    </p:spTree>
    <p:extLst>
      <p:ext uri="{BB962C8B-B14F-4D97-AF65-F5344CB8AC3E}">
        <p14:creationId xmlns:p14="http://schemas.microsoft.com/office/powerpoint/2010/main" val="31862043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Police forces have a statutory duty to refer all incidents involving a death or serious injury to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report is part of our statutory remit and highlights the importance of having in place robust systems of investigation, learning and accountability, which follow deaths following contact with police </a:t>
            </a:r>
            <a:endParaRPr lang="en-US" dirty="0"/>
          </a:p>
          <a:p>
            <a:endParaRPr lang="en-GB"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3</a:t>
            </a:fld>
            <a:endParaRPr lang="en-US"/>
          </a:p>
        </p:txBody>
      </p:sp>
    </p:spTree>
    <p:extLst>
      <p:ext uri="{BB962C8B-B14F-4D97-AF65-F5344CB8AC3E}">
        <p14:creationId xmlns:p14="http://schemas.microsoft.com/office/powerpoint/2010/main" val="197916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proportion of cases relating to a concern for welfare made up 90% of the deaths following police contact that were independently investigated – a slightly lower proportion than the 94% 2020/21.</a:t>
            </a:r>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14</a:t>
            </a:fld>
            <a:endParaRPr lang="en-US"/>
          </a:p>
        </p:txBody>
      </p:sp>
    </p:spTree>
    <p:extLst>
      <p:ext uri="{BB962C8B-B14F-4D97-AF65-F5344CB8AC3E}">
        <p14:creationId xmlns:p14="http://schemas.microsoft.com/office/powerpoint/2010/main" val="319807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Vulnerabilities we have seen year after year continue to be prevalent among those who died, with nine people who died in or following police custody having had links to alcohol and/or drugs and six having had mental health concerns.</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Of the 109 other deaths we independently investigated, the majority had contact with police because of concerns for their welfare and almost half were reported to be intoxicated or affected by substance abuse.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These are system-wide issues which need a concerted response to help prevent future deaths from occurring.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600"/>
              </a:spcAft>
            </a:pPr>
            <a:r>
              <a:rPr lang="en-GB" sz="1200" dirty="0">
                <a:effectLst/>
                <a:latin typeface="Arial" panose="020B0604020202020204" pitchFamily="34" charset="0"/>
                <a:ea typeface="Calibri" panose="020F0502020204030204" pitchFamily="34" charset="0"/>
              </a:rPr>
              <a:t> </a:t>
            </a:r>
          </a:p>
          <a:p>
            <a:pPr marL="342900" lvl="0" indent="-342900">
              <a:lnSpc>
                <a:spcPct val="107000"/>
              </a:lnSpc>
              <a:spcAft>
                <a:spcPts val="80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Not all of the deaths will be preventable, but it is vital that work across agencies continues. We need to ensure police custody is as safe as possible, to better train officers to de-escalate in conflict situations where feasible, to keep embedding learning into police practice promptly, and to make sure that appropriate health and social services are available alongside the police service to meet the needs of those in crisis.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600"/>
              </a:spcAft>
            </a:pPr>
            <a:r>
              <a:rPr lang="en-GB" sz="1200" dirty="0">
                <a:effectLst/>
                <a:latin typeface="Arial" panose="020B0604020202020204" pitchFamily="34" charset="0"/>
                <a:ea typeface="Calibri" panose="020F0502020204030204" pitchFamily="34" charset="0"/>
              </a:rPr>
              <a:t> </a:t>
            </a:r>
          </a:p>
          <a:p>
            <a:pPr marL="342900" lvl="0" indent="-342900">
              <a:lnSpc>
                <a:spcPct val="107000"/>
              </a:lnSpc>
              <a:spcAft>
                <a:spcPts val="80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With our continued focus on prevention, we have issued nearly 100 learning recommendations from our investigations and reviews following deaths in the past three years.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15</a:t>
            </a:fld>
            <a:endParaRPr lang="en-US"/>
          </a:p>
        </p:txBody>
      </p:sp>
    </p:spTree>
    <p:extLst>
      <p:ext uri="{BB962C8B-B14F-4D97-AF65-F5344CB8AC3E}">
        <p14:creationId xmlns:p14="http://schemas.microsoft.com/office/powerpoint/2010/main" val="317956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4</a:t>
            </a:fld>
            <a:endParaRPr lang="en-US"/>
          </a:p>
        </p:txBody>
      </p:sp>
    </p:spTree>
    <p:extLst>
      <p:ext uri="{BB962C8B-B14F-4D97-AF65-F5344CB8AC3E}">
        <p14:creationId xmlns:p14="http://schemas.microsoft.com/office/powerpoint/2010/main" val="417250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5</a:t>
            </a:fld>
            <a:endParaRPr lang="en-US"/>
          </a:p>
        </p:txBody>
      </p:sp>
    </p:spTree>
    <p:extLst>
      <p:ext uri="{BB962C8B-B14F-4D97-AF65-F5344CB8AC3E}">
        <p14:creationId xmlns:p14="http://schemas.microsoft.com/office/powerpoint/2010/main" val="296673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the change in numbers of incidents by type of death from 2011/12 to 2021/22. We will explore this further as we go through the next few slides.</a:t>
            </a:r>
            <a:endParaRPr lang="en-GB"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6</a:t>
            </a:fld>
            <a:endParaRPr lang="en-US"/>
          </a:p>
        </p:txBody>
      </p:sp>
    </p:spTree>
    <p:extLst>
      <p:ext uri="{BB962C8B-B14F-4D97-AF65-F5344CB8AC3E}">
        <p14:creationId xmlns:p14="http://schemas.microsoft.com/office/powerpoint/2010/main" val="235698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Between 2004/05 and 2008/09, there was a year-on-year reduction in the number of deaths in or following police custody. These deaths reduced from 36 in 2004/05 to 15 deaths in 2008/09. Over the next two years, the number of deaths in custody increased to 21 in 2010/11, before reducing to 15 in 2011/12 and 2012/13. There was a further reduction in 2013/14 to 11. </a:t>
            </a:r>
          </a:p>
          <a:p>
            <a:endParaRPr lang="en-GB" dirty="0"/>
          </a:p>
          <a:p>
            <a:r>
              <a:rPr lang="en-GB" dirty="0"/>
              <a:t>In 2014/15, the number rose again to 18 and then declined and remained stable at 14 in 2015/16 and 2016/17. In 2017/18 there were 23 fatalities, the highest number recorded for 10 years. This number fell to 17 fatalities in 2018/19 and increased slightly to 18 in 2019/20.</a:t>
            </a:r>
          </a:p>
          <a:p>
            <a:endParaRPr lang="en-GB" dirty="0"/>
          </a:p>
          <a:p>
            <a:r>
              <a:rPr lang="en-GB" dirty="0"/>
              <a:t>In 2020/21 the number increased slightly again to 19. This year, the number of deaths in or following police custody dropped notably, to 11. This is nearly half the figure recorded the previous year, and the joint lowest number recorded since figures began in 2004/05. </a:t>
            </a:r>
          </a:p>
          <a:p>
            <a:endParaRPr lang="en-GB" dirty="0"/>
          </a:p>
          <a:p>
            <a:r>
              <a:rPr lang="en-GB" dirty="0"/>
              <a:t>This year, no one died after making an apparent suicide attempt while in a police custody suite. The last incident of this kind was in 2016/17. Before that, there was one incident in 2014/15 and one in 2008/09. Since 2004/05, seven people are known to have died as a result of self inflicted acts while in a police cell. This year three people were pronounced dead in a police cell, the same figure as in 2020/21. In 2019/20 one person died in a police cell. In 2018/19 no one died in a police cell and in 2017/18 there were three such deaths. </a:t>
            </a:r>
            <a:endParaRPr lang="en-GB" b="0"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7</a:t>
            </a:fld>
            <a:endParaRPr lang="en-US"/>
          </a:p>
        </p:txBody>
      </p:sp>
    </p:spTree>
    <p:extLst>
      <p:ext uri="{BB962C8B-B14F-4D97-AF65-F5344CB8AC3E}">
        <p14:creationId xmlns:p14="http://schemas.microsoft.com/office/powerpoint/2010/main" val="114730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year, 39 people died in 32 separate incidents. There was a rise in fatalities this year from 25 to 39. This is the fifth highest figure recorded over the 18 years since we first published these statistics. The annual figures fluctuate, and year-on-year comparisons should be approached with caution. </a:t>
            </a:r>
          </a:p>
          <a:p>
            <a:endParaRPr lang="en-GB" dirty="0"/>
          </a:p>
          <a:p>
            <a:r>
              <a:rPr lang="en-GB" dirty="0"/>
              <a:t>This year there was an increase in the number of pursuit-related incidents. The number of pursuit related incidents is higher than the average seen over the past 11 years, and the highest since 2005/06 when there were 27 pursuit related incidents. </a:t>
            </a:r>
          </a:p>
          <a:p>
            <a:endParaRPr lang="en-GB" dirty="0"/>
          </a:p>
          <a:p>
            <a:r>
              <a:rPr lang="en-GB" dirty="0"/>
              <a:t>There was also a notable increase in the number of pursuit-related fatalities this year, from 20 to 33. This year also saw another increase in the number of pursuit-related incidents that resulted in multiple fatalities. Five of these incidents accounted for 12 fatalities. The number of pursuit-related fatalities this year is the highest recorded since 2004/05. </a:t>
            </a:r>
          </a:p>
          <a:p>
            <a:endParaRPr lang="en-GB"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8</a:t>
            </a:fld>
            <a:endParaRPr lang="en-US"/>
          </a:p>
        </p:txBody>
      </p:sp>
    </p:spTree>
    <p:extLst>
      <p:ext uri="{BB962C8B-B14F-4D97-AF65-F5344CB8AC3E}">
        <p14:creationId xmlns:p14="http://schemas.microsoft.com/office/powerpoint/2010/main" val="255287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year has seen an increase in the number of emergency response-related incidents and fatalities, although the figures for this year are in line with the average number of incidents and fatalities since 2004/05. The number of incidents resulting from other police traffic activity has decreased slightly compared to the previous year. It is the second lowest number recorded in the past 11 years and a fifth of the number recorded in 2004/05.</a:t>
            </a:r>
          </a:p>
          <a:p>
            <a:endParaRPr lang="en-GB"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9</a:t>
            </a:fld>
            <a:endParaRPr lang="en-US"/>
          </a:p>
        </p:txBody>
      </p:sp>
    </p:spTree>
    <p:extLst>
      <p:ext uri="{BB962C8B-B14F-4D97-AF65-F5344CB8AC3E}">
        <p14:creationId xmlns:p14="http://schemas.microsoft.com/office/powerpoint/2010/main" val="291302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Apparent suicides following time in police custody are included if they take place within two days of the person’s release from custody. They are also included if experiences in custody may have been relevant to the death, and the death has been referred to us. </a:t>
            </a:r>
            <a:r>
              <a:rPr lang="en-GB" dirty="0"/>
              <a:t>Reporting of these deaths relies on police forces making the link between an apparent suicide and someone having spent time in custody recently. Increases in these deaths may therefore be influenced by improved identification and referral of such cases. </a:t>
            </a:r>
          </a:p>
          <a:p>
            <a:endParaRPr lang="en-US" dirty="0"/>
          </a:p>
          <a:p>
            <a:r>
              <a:rPr lang="en-GB" dirty="0"/>
              <a:t>The number of apparent suicides following time in police custody is higher than the 55 recorded in 2020/21. It is the seventh highest number recorded over the 18-year period since 2004/05. </a:t>
            </a:r>
          </a:p>
          <a:p>
            <a:endParaRPr lang="en-GB" dirty="0"/>
          </a:p>
          <a:p>
            <a:r>
              <a:rPr lang="en-GB" dirty="0"/>
              <a:t>This year, for 54% of fatalities, the reason for detention related to alleged sexual offences. The proportion of sexual offences or indecent images involving children was 48%. These proportions are higher than the figures recorded last year (48% and 39% respectively) and higher than average figures. The average proportions for these alleged offences since 2004/05 are 34% and 27% respectively. </a:t>
            </a:r>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11</a:t>
            </a:fld>
            <a:endParaRPr lang="en-US"/>
          </a:p>
        </p:txBody>
      </p:sp>
    </p:spTree>
    <p:extLst>
      <p:ext uri="{BB962C8B-B14F-4D97-AF65-F5344CB8AC3E}">
        <p14:creationId xmlns:p14="http://schemas.microsoft.com/office/powerpoint/2010/main" val="377848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2010/11, a change was made to the definition of this category. It now includes only those deaths following police contact that were investigated independently by the IOPC, previously the IPCC. </a:t>
            </a:r>
          </a:p>
          <a:p>
            <a:endParaRPr lang="en-US" dirty="0"/>
          </a:p>
          <a:p>
            <a:r>
              <a:rPr lang="en-US" dirty="0"/>
              <a:t>During 2014/15, the IPCC started a significant period of change and expansion in response to the then Home Secretary’s announcement that there should be more independent investigations into serious and sensitive matters. This had a direct impact on the number of deaths we recorded in the ‘other deaths following police contact’ category because inclusion of this type of case in this annual report is based on them being independently investigated.  Any increase in this category does not, therefore, necessarily indicate an increase in the number of people who have died following some form of contact with the police. </a:t>
            </a:r>
          </a:p>
          <a:p>
            <a:endParaRPr lang="en-US" dirty="0"/>
          </a:p>
          <a:p>
            <a:r>
              <a:rPr lang="en-US" dirty="0"/>
              <a:t>In 2018/19 the IOPC began a phased move to thematic case selection. </a:t>
            </a:r>
          </a:p>
          <a:p>
            <a:endParaRPr lang="en-US" dirty="0"/>
          </a:p>
          <a:p>
            <a:r>
              <a:rPr lang="en-US" dirty="0"/>
              <a:t>The thematic areas include domestic abuse, RTIs, abuse of authority for sexual or financial gain, mental health, near misses in custody and discrimination. Thematic case selection involves independently investigating more cases where these themes may be a factor. This will enable us to develop a body of evidence for learning and prevention work. The move to thematic case selection may have an impact on the number and proportion of cases involving particular circumstances of death – such as concerns for welfare based on mental health, or domestic-related incidents.</a:t>
            </a:r>
            <a:endParaRPr lang="en-GB"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12</a:t>
            </a:fld>
            <a:endParaRPr lang="en-US"/>
          </a:p>
        </p:txBody>
      </p:sp>
    </p:spTree>
    <p:extLst>
      <p:ext uri="{BB962C8B-B14F-4D97-AF65-F5344CB8AC3E}">
        <p14:creationId xmlns:p14="http://schemas.microsoft.com/office/powerpoint/2010/main" val="1132053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12C8F5-077A-4E4E-B0F2-C205066EC60C}"/>
              </a:ext>
            </a:extLst>
          </p:cNvPr>
          <p:cNvPicPr>
            <a:picLocks noChangeAspect="1"/>
          </p:cNvPicPr>
          <p:nvPr userDrawn="1"/>
        </p:nvPicPr>
        <p:blipFill>
          <a:blip r:embed="rId2"/>
          <a:stretch>
            <a:fillRect/>
          </a:stretch>
        </p:blipFill>
        <p:spPr>
          <a:xfrm>
            <a:off x="9700181" y="338451"/>
            <a:ext cx="2194106" cy="442756"/>
          </a:xfrm>
          <a:prstGeom prst="rect">
            <a:avLst/>
          </a:prstGeom>
        </p:spPr>
      </p:pic>
      <p:sp>
        <p:nvSpPr>
          <p:cNvPr id="3" name="Text Placeholder 2">
            <a:extLst>
              <a:ext uri="{FF2B5EF4-FFF2-40B4-BE49-F238E27FC236}">
                <a16:creationId xmlns:a16="http://schemas.microsoft.com/office/drawing/2014/main" id="{D86D41F5-1128-4E08-A583-131CD5AFD27C}"/>
              </a:ext>
            </a:extLst>
          </p:cNvPr>
          <p:cNvSpPr>
            <a:spLocks noGrp="1"/>
          </p:cNvSpPr>
          <p:nvPr>
            <p:ph type="body" sz="quarter" idx="10" hasCustomPrompt="1"/>
          </p:nvPr>
        </p:nvSpPr>
        <p:spPr>
          <a:xfrm>
            <a:off x="3260758" y="4799913"/>
            <a:ext cx="4958861" cy="567869"/>
          </a:xfrm>
        </p:spPr>
        <p:txBody>
          <a:bodyPr>
            <a:normAutofit/>
          </a:bodyPr>
          <a:lstStyle>
            <a:lvl1pPr>
              <a:defRPr sz="2400"/>
            </a:lvl1pPr>
          </a:lstStyle>
          <a:p>
            <a:pPr lvl="0"/>
            <a:r>
              <a:rPr lang="en-US" dirty="0"/>
              <a:t>&lt;Insert name and job title&gt;</a:t>
            </a:r>
          </a:p>
        </p:txBody>
      </p:sp>
      <p:sp>
        <p:nvSpPr>
          <p:cNvPr id="15" name="Text Placeholder 2">
            <a:extLst>
              <a:ext uri="{FF2B5EF4-FFF2-40B4-BE49-F238E27FC236}">
                <a16:creationId xmlns:a16="http://schemas.microsoft.com/office/drawing/2014/main" id="{58BDD186-A8CE-41CA-8757-B4070970954E}"/>
              </a:ext>
            </a:extLst>
          </p:cNvPr>
          <p:cNvSpPr>
            <a:spLocks noGrp="1"/>
          </p:cNvSpPr>
          <p:nvPr>
            <p:ph type="body" sz="quarter" idx="11" hasCustomPrompt="1"/>
          </p:nvPr>
        </p:nvSpPr>
        <p:spPr>
          <a:xfrm>
            <a:off x="3260758" y="5377307"/>
            <a:ext cx="4958861" cy="496675"/>
          </a:xfrm>
        </p:spPr>
        <p:txBody>
          <a:bodyPr>
            <a:normAutofit/>
          </a:bodyPr>
          <a:lstStyle>
            <a:lvl1pPr>
              <a:defRPr sz="2400"/>
            </a:lvl1pPr>
          </a:lstStyle>
          <a:p>
            <a:pPr lvl="0"/>
            <a:r>
              <a:rPr lang="en-US" dirty="0"/>
              <a:t>&lt;Insert date&gt;</a:t>
            </a:r>
          </a:p>
        </p:txBody>
      </p:sp>
      <p:sp>
        <p:nvSpPr>
          <p:cNvPr id="16" name="Text Placeholder 2">
            <a:extLst>
              <a:ext uri="{FF2B5EF4-FFF2-40B4-BE49-F238E27FC236}">
                <a16:creationId xmlns:a16="http://schemas.microsoft.com/office/drawing/2014/main" id="{848F24CD-A717-461D-A976-7E45494A9977}"/>
              </a:ext>
            </a:extLst>
          </p:cNvPr>
          <p:cNvSpPr>
            <a:spLocks noGrp="1"/>
          </p:cNvSpPr>
          <p:nvPr>
            <p:ph type="body" sz="quarter" idx="12" hasCustomPrompt="1"/>
          </p:nvPr>
        </p:nvSpPr>
        <p:spPr>
          <a:xfrm>
            <a:off x="3261600" y="3886200"/>
            <a:ext cx="7146000" cy="426976"/>
          </a:xfrm>
        </p:spPr>
        <p:txBody>
          <a:bodyPr>
            <a:spAutoFit/>
          </a:bodyPr>
          <a:lstStyle>
            <a:lvl1pPr>
              <a:defRPr sz="5400" b="1"/>
            </a:lvl1pPr>
          </a:lstStyle>
          <a:p>
            <a:pPr lvl="0"/>
            <a:r>
              <a:rPr lang="en-US" dirty="0"/>
              <a:t>&lt;Insert title </a:t>
            </a:r>
            <a:r>
              <a:rPr lang="en-US" dirty="0" err="1"/>
              <a:t>xxxxxxx</a:t>
            </a:r>
            <a:r>
              <a:rPr lang="en-US" dirty="0"/>
              <a:t>&gt;</a:t>
            </a:r>
          </a:p>
        </p:txBody>
      </p:sp>
    </p:spTree>
    <p:extLst>
      <p:ext uri="{BB962C8B-B14F-4D97-AF65-F5344CB8AC3E}">
        <p14:creationId xmlns:p14="http://schemas.microsoft.com/office/powerpoint/2010/main" val="2242225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ntent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7CB55-9F66-DE4D-B30C-3D409213F0C1}"/>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15A76B0C-1541-1448-B9B2-9C32BBB15F09}"/>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5" name="Rectangle 4">
            <a:extLst>
              <a:ext uri="{FF2B5EF4-FFF2-40B4-BE49-F238E27FC236}">
                <a16:creationId xmlns:a16="http://schemas.microsoft.com/office/drawing/2014/main" id="{4797D3FC-4782-C040-898D-5E104427E8C4}"/>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A854945C-89B7-2B4E-A41F-5EC2A45A63C1}"/>
              </a:ext>
            </a:extLst>
          </p:cNvPr>
          <p:cNvSpPr>
            <a:spLocks noGrp="1"/>
          </p:cNvSpPr>
          <p:nvPr>
            <p:ph type="body" sz="quarter" idx="12"/>
          </p:nvPr>
        </p:nvSpPr>
        <p:spPr>
          <a:xfrm>
            <a:off x="1199321" y="1371600"/>
            <a:ext cx="7981124" cy="5062330"/>
          </a:xfrm>
          <a:prstGeom prst="rect">
            <a:avLst/>
          </a:prstGeom>
        </p:spPr>
        <p:txBody>
          <a:bodyPr>
            <a:normAutofit/>
          </a:bodyPr>
          <a:lstStyle>
            <a:lvl1pPr>
              <a:defRPr sz="2000"/>
            </a:lvl1pPr>
            <a:lvl2pPr>
              <a:defRPr b="1"/>
            </a:lvl2pPr>
            <a:lvl5pPr marL="1828800" indent="0">
              <a:buNone/>
              <a:defRPr/>
            </a:lvl5pPr>
          </a:lstStyle>
          <a:p>
            <a:pPr lvl="0"/>
            <a:endParaRPr lang="en-GB" dirty="0"/>
          </a:p>
        </p:txBody>
      </p:sp>
      <p:sp>
        <p:nvSpPr>
          <p:cNvPr id="7" name="Text Placeholder 4">
            <a:extLst>
              <a:ext uri="{FF2B5EF4-FFF2-40B4-BE49-F238E27FC236}">
                <a16:creationId xmlns:a16="http://schemas.microsoft.com/office/drawing/2014/main" id="{E9C6463C-6EA7-CA49-9EC7-B166D85BF95B}"/>
              </a:ext>
            </a:extLst>
          </p:cNvPr>
          <p:cNvSpPr>
            <a:spLocks noGrp="1"/>
          </p:cNvSpPr>
          <p:nvPr>
            <p:ph type="body" sz="quarter" idx="13" hasCustomPrompt="1"/>
          </p:nvPr>
        </p:nvSpPr>
        <p:spPr>
          <a:xfrm>
            <a:off x="1198563" y="569913"/>
            <a:ext cx="6037262" cy="682625"/>
          </a:xfrm>
          <a:prstGeom prst="rect">
            <a:avLst/>
          </a:prstGeom>
        </p:spPr>
        <p:txBody>
          <a:bodyPr>
            <a:normAutofit/>
          </a:bodyPr>
          <a:lstStyle>
            <a:lvl1pPr>
              <a:defRPr sz="4000"/>
            </a:lvl1pPr>
          </a:lstStyle>
          <a:p>
            <a:pPr lvl="0"/>
            <a:r>
              <a:rPr lang="en-GB" dirty="0"/>
              <a:t>Headline here</a:t>
            </a:r>
          </a:p>
        </p:txBody>
      </p:sp>
    </p:spTree>
    <p:extLst>
      <p:ext uri="{BB962C8B-B14F-4D97-AF65-F5344CB8AC3E}">
        <p14:creationId xmlns:p14="http://schemas.microsoft.com/office/powerpoint/2010/main" val="56967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5E55E3-7585-EB49-84CD-1558B1F8F3D5}"/>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a:extLst>
              <a:ext uri="{FF2B5EF4-FFF2-40B4-BE49-F238E27FC236}">
                <a16:creationId xmlns:a16="http://schemas.microsoft.com/office/drawing/2014/main" id="{CAD44ED2-822B-7C47-B140-137D03ACF40A}"/>
              </a:ext>
            </a:extLst>
          </p:cNvPr>
          <p:cNvSpPr>
            <a:spLocks noGrp="1"/>
          </p:cNvSpPr>
          <p:nvPr>
            <p:ph type="ftr" sz="quarter" idx="3"/>
          </p:nvPr>
        </p:nvSpPr>
        <p:spPr>
          <a:xfrm>
            <a:off x="1046922" y="6526696"/>
            <a:ext cx="3906078" cy="329231"/>
          </a:xfrm>
          <a:prstGeom prst="rect">
            <a:avLst/>
          </a:prstGeom>
        </p:spPr>
        <p:txBody>
          <a:bodyPr vert="horz" lIns="0" tIns="45720" rIns="91440" bIns="45720" rtlCol="0" anchor="ctr"/>
          <a:lstStyle>
            <a:lvl1pPr algn="l">
              <a:defRPr sz="1000">
                <a:solidFill>
                  <a:schemeClr val="bg1">
                    <a:lumMod val="75000"/>
                  </a:schemeClr>
                </a:solidFill>
              </a:defRPr>
            </a:lvl1pPr>
          </a:lstStyle>
          <a:p>
            <a:r>
              <a:rPr lang="en-US" dirty="0"/>
              <a:t>Independent Office for Police Conduct</a:t>
            </a:r>
          </a:p>
        </p:txBody>
      </p:sp>
      <p:sp>
        <p:nvSpPr>
          <p:cNvPr id="11" name="Slide Number Placeholder 5">
            <a:extLst>
              <a:ext uri="{FF2B5EF4-FFF2-40B4-BE49-F238E27FC236}">
                <a16:creationId xmlns:a16="http://schemas.microsoft.com/office/drawing/2014/main" id="{CA4360AA-03C0-9141-854A-5808A564924F}"/>
              </a:ext>
            </a:extLst>
          </p:cNvPr>
          <p:cNvSpPr>
            <a:spLocks noGrp="1"/>
          </p:cNvSpPr>
          <p:nvPr>
            <p:ph type="sldNum" sz="quarter" idx="4"/>
          </p:nvPr>
        </p:nvSpPr>
        <p:spPr>
          <a:xfrm>
            <a:off x="9180444" y="6526696"/>
            <a:ext cx="2507973" cy="329231"/>
          </a:xfrm>
          <a:prstGeom prst="rect">
            <a:avLst/>
          </a:prstGeom>
        </p:spPr>
        <p:txBody>
          <a:bodyPr vert="horz" lIns="91440" tIns="45720" rIns="91440" bIns="45720" rtlCol="0" anchor="ctr"/>
          <a:lstStyle>
            <a:lvl1pPr algn="r">
              <a:defRPr sz="1200">
                <a:solidFill>
                  <a:schemeClr val="tx1">
                    <a:tint val="75000"/>
                  </a:schemeClr>
                </a:solidFill>
              </a:defRPr>
            </a:lvl1pPr>
          </a:lstStyle>
          <a:p>
            <a:fld id="{5EC1863C-CF81-F546-A0BD-020B630DE564}" type="slidenum">
              <a:rPr lang="en-US" smtClean="0"/>
              <a:t>‹#›</a:t>
            </a:fld>
            <a:endParaRPr lang="en-US"/>
          </a:p>
        </p:txBody>
      </p:sp>
      <p:sp>
        <p:nvSpPr>
          <p:cNvPr id="3" name="Text Placeholder 2">
            <a:extLst>
              <a:ext uri="{FF2B5EF4-FFF2-40B4-BE49-F238E27FC236}">
                <a16:creationId xmlns:a16="http://schemas.microsoft.com/office/drawing/2014/main" id="{D1E97A13-1E20-A84F-BE82-087E7085DDE8}"/>
              </a:ext>
            </a:extLst>
          </p:cNvPr>
          <p:cNvSpPr>
            <a:spLocks noGrp="1"/>
          </p:cNvSpPr>
          <p:nvPr>
            <p:ph type="body" sz="quarter" idx="10"/>
          </p:nvPr>
        </p:nvSpPr>
        <p:spPr>
          <a:xfrm>
            <a:off x="1199320" y="1371600"/>
            <a:ext cx="6036367" cy="5062330"/>
          </a:xfrm>
          <a:prstGeom prst="rect">
            <a:avLst/>
          </a:prstGeom>
        </p:spPr>
        <p:txBody>
          <a:bodyPr>
            <a:normAutofit/>
          </a:bodyPr>
          <a:lstStyle>
            <a:lvl1pPr>
              <a:defRPr sz="2000"/>
            </a:lvl1pPr>
            <a:lvl2pPr>
              <a:defRPr b="1"/>
            </a:lvl2pPr>
            <a:lvl5pPr marL="1828800" indent="0">
              <a:buNone/>
              <a:defRPr/>
            </a:lvl5pPr>
          </a:lstStyle>
          <a:p>
            <a:pPr lvl="0"/>
            <a:endParaRPr lang="en-GB" dirty="0"/>
          </a:p>
        </p:txBody>
      </p:sp>
      <p:sp>
        <p:nvSpPr>
          <p:cNvPr id="5" name="Text Placeholder 4">
            <a:extLst>
              <a:ext uri="{FF2B5EF4-FFF2-40B4-BE49-F238E27FC236}">
                <a16:creationId xmlns:a16="http://schemas.microsoft.com/office/drawing/2014/main" id="{C42D9F34-3E04-124A-87E6-6D5484996E2C}"/>
              </a:ext>
            </a:extLst>
          </p:cNvPr>
          <p:cNvSpPr>
            <a:spLocks noGrp="1"/>
          </p:cNvSpPr>
          <p:nvPr>
            <p:ph type="body" sz="quarter" idx="11" hasCustomPrompt="1"/>
          </p:nvPr>
        </p:nvSpPr>
        <p:spPr>
          <a:xfrm>
            <a:off x="1198563" y="569913"/>
            <a:ext cx="6037262" cy="682625"/>
          </a:xfrm>
          <a:prstGeom prst="rect">
            <a:avLst/>
          </a:prstGeom>
        </p:spPr>
        <p:txBody>
          <a:bodyPr>
            <a:normAutofit/>
          </a:bodyPr>
          <a:lstStyle>
            <a:lvl1pPr>
              <a:defRPr sz="4000"/>
            </a:lvl1pPr>
          </a:lstStyle>
          <a:p>
            <a:pPr lvl="0"/>
            <a:r>
              <a:rPr lang="en-GB" dirty="0"/>
              <a:t>Headline here</a:t>
            </a:r>
          </a:p>
        </p:txBody>
      </p:sp>
      <p:sp>
        <p:nvSpPr>
          <p:cNvPr id="4" name="Picture Placeholder 3">
            <a:extLst>
              <a:ext uri="{FF2B5EF4-FFF2-40B4-BE49-F238E27FC236}">
                <a16:creationId xmlns:a16="http://schemas.microsoft.com/office/drawing/2014/main" id="{3AE3D87A-4857-4341-A00B-46D12088D6AC}"/>
              </a:ext>
            </a:extLst>
          </p:cNvPr>
          <p:cNvSpPr>
            <a:spLocks noGrp="1"/>
          </p:cNvSpPr>
          <p:nvPr>
            <p:ph type="pic" sz="quarter" idx="12"/>
          </p:nvPr>
        </p:nvSpPr>
        <p:spPr>
          <a:xfrm>
            <a:off x="7540625" y="569913"/>
            <a:ext cx="4148138" cy="5864225"/>
          </a:xfrm>
        </p:spPr>
        <p:txBody>
          <a:bodyPr/>
          <a:lstStyle/>
          <a:p>
            <a:endParaRPr lang="en-US" dirty="0"/>
          </a:p>
        </p:txBody>
      </p:sp>
    </p:spTree>
    <p:extLst>
      <p:ext uri="{BB962C8B-B14F-4D97-AF65-F5344CB8AC3E}">
        <p14:creationId xmlns:p14="http://schemas.microsoft.com/office/powerpoint/2010/main" val="302906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objects &amp;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D88E5E-6D56-45B5-A4FC-9A76AA7D780A}"/>
              </a:ext>
            </a:extLst>
          </p:cNvPr>
          <p:cNvSpPr>
            <a:spLocks noGrp="1"/>
          </p:cNvSpPr>
          <p:nvPr>
            <p:ph type="body" sz="quarter" idx="16" hasCustomPrompt="1"/>
          </p:nvPr>
        </p:nvSpPr>
        <p:spPr>
          <a:xfrm>
            <a:off x="1039446" y="3706813"/>
            <a:ext cx="10609216" cy="524365"/>
          </a:xfrm>
        </p:spPr>
        <p:txBody>
          <a:bodyPr/>
          <a:lstStyle>
            <a:lvl1pPr>
              <a:defRPr sz="4000"/>
            </a:lvl1pPr>
            <a:lvl2pPr marL="457200" indent="0">
              <a:buClr>
                <a:srgbClr val="FFC000"/>
              </a:buClr>
              <a:buFontTx/>
              <a:buNone/>
              <a:defRPr lang="en-US" sz="2000" b="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2pPr>
            <a:lvl3pPr>
              <a:defRPr sz="2000"/>
            </a:lvl3pPr>
          </a:lstStyle>
          <a:p>
            <a:pPr lvl="0"/>
            <a:r>
              <a:rPr lang="en-US" dirty="0"/>
              <a:t>Sample text</a:t>
            </a:r>
          </a:p>
        </p:txBody>
      </p:sp>
      <p:sp>
        <p:nvSpPr>
          <p:cNvPr id="5" name="Rectangle 4">
            <a:extLst>
              <a:ext uri="{FF2B5EF4-FFF2-40B4-BE49-F238E27FC236}">
                <a16:creationId xmlns:a16="http://schemas.microsoft.com/office/drawing/2014/main" id="{9D331227-149A-B94F-A3F0-1555C839ECD1}"/>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EA84462-18D3-CE42-A72C-B7CAC7761725}"/>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5">
            <a:extLst>
              <a:ext uri="{FF2B5EF4-FFF2-40B4-BE49-F238E27FC236}">
                <a16:creationId xmlns:a16="http://schemas.microsoft.com/office/drawing/2014/main" id="{BD8B27D5-0226-3944-9D47-51855FD4A4B6}"/>
              </a:ext>
            </a:extLst>
          </p:cNvPr>
          <p:cNvSpPr>
            <a:spLocks noGrp="1"/>
          </p:cNvSpPr>
          <p:nvPr>
            <p:ph sz="quarter" idx="4"/>
          </p:nvPr>
        </p:nvSpPr>
        <p:spPr>
          <a:xfrm>
            <a:off x="1039446" y="549965"/>
            <a:ext cx="3466294" cy="2713806"/>
          </a:xfrm>
          <a:prstGeom prst="rect">
            <a:avLst/>
          </a:prstGeom>
        </p:spPr>
        <p:txBody>
          <a:bodyPr/>
          <a:lstStyle>
            <a:lvl1pPr marL="0" indent="0">
              <a:buNone/>
              <a:defRPr/>
            </a:lvl1pPr>
          </a:lstStyle>
          <a:p>
            <a:pPr lvl="0"/>
            <a:endParaRPr lang="en-US" dirty="0"/>
          </a:p>
        </p:txBody>
      </p:sp>
      <p:sp>
        <p:nvSpPr>
          <p:cNvPr id="19" name="Content Placeholder 5">
            <a:extLst>
              <a:ext uri="{FF2B5EF4-FFF2-40B4-BE49-F238E27FC236}">
                <a16:creationId xmlns:a16="http://schemas.microsoft.com/office/drawing/2014/main" id="{A548B586-E341-0C4A-AE70-BFC85FD852D3}"/>
              </a:ext>
            </a:extLst>
          </p:cNvPr>
          <p:cNvSpPr>
            <a:spLocks noGrp="1"/>
          </p:cNvSpPr>
          <p:nvPr>
            <p:ph sz="quarter" idx="13"/>
          </p:nvPr>
        </p:nvSpPr>
        <p:spPr>
          <a:xfrm>
            <a:off x="4690669" y="549965"/>
            <a:ext cx="3386532" cy="2713806"/>
          </a:xfrm>
          <a:prstGeom prst="rect">
            <a:avLst/>
          </a:prstGeom>
        </p:spPr>
        <p:txBody>
          <a:bodyPr/>
          <a:lstStyle>
            <a:lvl1pPr marL="0" indent="0">
              <a:buNone/>
              <a:defRPr/>
            </a:lvl1pPr>
          </a:lstStyle>
          <a:p>
            <a:pPr lvl="0"/>
            <a:endParaRPr lang="en-US" dirty="0"/>
          </a:p>
        </p:txBody>
      </p:sp>
      <p:sp>
        <p:nvSpPr>
          <p:cNvPr id="20" name="Content Placeholder 5">
            <a:extLst>
              <a:ext uri="{FF2B5EF4-FFF2-40B4-BE49-F238E27FC236}">
                <a16:creationId xmlns:a16="http://schemas.microsoft.com/office/drawing/2014/main" id="{AF71D1E2-8D66-1641-B701-0DF1539261F4}"/>
              </a:ext>
            </a:extLst>
          </p:cNvPr>
          <p:cNvSpPr>
            <a:spLocks noGrp="1"/>
          </p:cNvSpPr>
          <p:nvPr>
            <p:ph sz="quarter" idx="14"/>
          </p:nvPr>
        </p:nvSpPr>
        <p:spPr>
          <a:xfrm>
            <a:off x="8262130" y="549965"/>
            <a:ext cx="3386532" cy="2713806"/>
          </a:xfrm>
          <a:prstGeom prst="rect">
            <a:avLst/>
          </a:prstGeom>
        </p:spPr>
        <p:txBody>
          <a:bodyPr/>
          <a:lstStyle>
            <a:lvl1pPr marL="0" indent="0">
              <a:buNone/>
              <a:defRPr/>
            </a:lvl1pPr>
          </a:lstStyle>
          <a:p>
            <a:pPr lvl="0"/>
            <a:endParaRPr lang="en-US" dirty="0"/>
          </a:p>
        </p:txBody>
      </p:sp>
      <p:sp>
        <p:nvSpPr>
          <p:cNvPr id="21" name="Footer Placeholder 4">
            <a:extLst>
              <a:ext uri="{FF2B5EF4-FFF2-40B4-BE49-F238E27FC236}">
                <a16:creationId xmlns:a16="http://schemas.microsoft.com/office/drawing/2014/main" id="{BF9EF2B3-4CD6-7C41-BF31-3DAC0D892BA2}"/>
              </a:ext>
            </a:extLst>
          </p:cNvPr>
          <p:cNvSpPr>
            <a:spLocks noGrp="1"/>
          </p:cNvSpPr>
          <p:nvPr>
            <p:ph type="ftr" sz="quarter" idx="3"/>
          </p:nvPr>
        </p:nvSpPr>
        <p:spPr>
          <a:xfrm>
            <a:off x="1046922" y="6526696"/>
            <a:ext cx="3906078" cy="329231"/>
          </a:xfrm>
          <a:prstGeom prst="rect">
            <a:avLst/>
          </a:prstGeom>
        </p:spPr>
        <p:txBody>
          <a:bodyPr vert="horz" lIns="0" tIns="45720" rIns="91440" bIns="45720" rtlCol="0" anchor="ctr"/>
          <a:lstStyle>
            <a:lvl1pPr algn="l">
              <a:defRPr sz="1000">
                <a:solidFill>
                  <a:schemeClr val="bg1">
                    <a:lumMod val="75000"/>
                  </a:schemeClr>
                </a:solidFill>
              </a:defRPr>
            </a:lvl1pPr>
          </a:lstStyle>
          <a:p>
            <a:r>
              <a:rPr lang="en-US" dirty="0"/>
              <a:t>Independent Office for Police Conduct</a:t>
            </a:r>
          </a:p>
        </p:txBody>
      </p:sp>
      <p:sp>
        <p:nvSpPr>
          <p:cNvPr id="22" name="Slide Number Placeholder 5">
            <a:extLst>
              <a:ext uri="{FF2B5EF4-FFF2-40B4-BE49-F238E27FC236}">
                <a16:creationId xmlns:a16="http://schemas.microsoft.com/office/drawing/2014/main" id="{B8C4CE83-6078-9846-8926-1018C69FA791}"/>
              </a:ext>
            </a:extLst>
          </p:cNvPr>
          <p:cNvSpPr>
            <a:spLocks noGrp="1"/>
          </p:cNvSpPr>
          <p:nvPr>
            <p:ph type="sldNum" sz="quarter" idx="15"/>
          </p:nvPr>
        </p:nvSpPr>
        <p:spPr>
          <a:xfrm>
            <a:off x="9180444" y="6526696"/>
            <a:ext cx="2507973" cy="329231"/>
          </a:xfrm>
          <a:prstGeom prst="rect">
            <a:avLst/>
          </a:prstGeom>
        </p:spPr>
        <p:txBody>
          <a:bodyPr vert="horz" lIns="91440" tIns="45720" rIns="91440" bIns="45720" rtlCol="0" anchor="ctr"/>
          <a:lstStyle>
            <a:lvl1pPr algn="r">
              <a:defRPr sz="1200">
                <a:solidFill>
                  <a:schemeClr val="tx1">
                    <a:tint val="75000"/>
                  </a:schemeClr>
                </a:solidFill>
              </a:defRPr>
            </a:lvl1pPr>
          </a:lstStyle>
          <a:p>
            <a:fld id="{5EC1863C-CF81-F546-A0BD-020B630DE564}" type="slidenum">
              <a:rPr lang="en-US" smtClean="0"/>
              <a:t>‹#›</a:t>
            </a:fld>
            <a:endParaRPr lang="en-US"/>
          </a:p>
        </p:txBody>
      </p:sp>
      <p:sp>
        <p:nvSpPr>
          <p:cNvPr id="9" name="Text Placeholder 8">
            <a:extLst>
              <a:ext uri="{FF2B5EF4-FFF2-40B4-BE49-F238E27FC236}">
                <a16:creationId xmlns:a16="http://schemas.microsoft.com/office/drawing/2014/main" id="{4A11F198-95F3-4C88-AC8C-95D8719496E0}"/>
              </a:ext>
            </a:extLst>
          </p:cNvPr>
          <p:cNvSpPr>
            <a:spLocks noGrp="1"/>
          </p:cNvSpPr>
          <p:nvPr>
            <p:ph type="body" sz="quarter" idx="17" hasCustomPrompt="1"/>
          </p:nvPr>
        </p:nvSpPr>
        <p:spPr>
          <a:xfrm>
            <a:off x="1039446" y="4296959"/>
            <a:ext cx="7037755" cy="740554"/>
          </a:xfrm>
        </p:spPr>
        <p:txBody>
          <a:bodyPr/>
          <a:lstStyle>
            <a:lvl1pPr marL="0" indent="0">
              <a:lnSpc>
                <a:spcPct val="100000"/>
              </a:lnSpc>
              <a:spcBef>
                <a:spcPts val="0"/>
              </a:spcBef>
              <a:spcAft>
                <a:spcPts val="0"/>
              </a:spcAft>
              <a:buNone/>
              <a:defRPr/>
            </a:lvl1pPr>
          </a:lstStyle>
          <a:p>
            <a:pPr>
              <a:spcAft>
                <a:spcPts val="1200"/>
              </a:spcAft>
            </a:pPr>
            <a:r>
              <a:rPr lang="en-US" sz="20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a:t>
            </a:r>
          </a:p>
          <a:p>
            <a:pPr marL="285750" indent="-285750">
              <a:spcAft>
                <a:spcPts val="1200"/>
              </a:spcAft>
              <a:buClr>
                <a:srgbClr val="FFC000"/>
              </a:buClr>
              <a:buFont typeface="System Font Regular"/>
              <a:buChar char="●"/>
            </a:pPr>
            <a:endParaRPr lang="en-US" sz="2000" b="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C57D6E0B-250A-4F55-848B-AD145709F560}"/>
              </a:ext>
            </a:extLst>
          </p:cNvPr>
          <p:cNvSpPr>
            <a:spLocks noGrp="1"/>
          </p:cNvSpPr>
          <p:nvPr>
            <p:ph type="body" sz="quarter" idx="19" hasCustomPrompt="1"/>
          </p:nvPr>
        </p:nvSpPr>
        <p:spPr>
          <a:xfrm>
            <a:off x="1039813" y="5127625"/>
            <a:ext cx="6505575" cy="1181100"/>
          </a:xfrm>
        </p:spPr>
        <p:txBody>
          <a:bodyPr/>
          <a:lstStyle>
            <a:lvl1pPr marL="342900" indent="-342900">
              <a:lnSpc>
                <a:spcPct val="100000"/>
              </a:lnSpc>
              <a:spcBef>
                <a:spcPts val="0"/>
              </a:spcBef>
              <a:spcAft>
                <a:spcPts val="0"/>
              </a:spcAft>
              <a:buClr>
                <a:srgbClr val="FFC000"/>
              </a:buClr>
              <a:buFont typeface="Arial" panose="020B0604020202020204" pitchFamily="34" charset="0"/>
              <a:buChar char="●"/>
              <a:defRPr/>
            </a:lvl1pPr>
          </a:lstStyle>
          <a:p>
            <a:pPr lvl="0"/>
            <a:r>
              <a:rPr lang="en-US" dirty="0"/>
              <a:t>Sample text sample text sample text. Sample text.</a:t>
            </a:r>
          </a:p>
          <a:p>
            <a:pPr marL="342900" marR="0" lvl="0" indent="-342900" algn="l" defTabSz="914400" rtl="0" eaLnBrk="1" fontAlgn="auto" latinLnBrk="0" hangingPunct="1">
              <a:lnSpc>
                <a:spcPts val="2800"/>
              </a:lnSpc>
              <a:spcBef>
                <a:spcPts val="1000"/>
              </a:spcBef>
              <a:spcAft>
                <a:spcPts val="1200"/>
              </a:spcAft>
              <a:buClr>
                <a:srgbClr val="FFC000"/>
              </a:buClr>
              <a:buSzTx/>
              <a:buFont typeface="Arial" panose="020B0604020202020204" pitchFamily="34" charset="0"/>
              <a:buChar char="●"/>
              <a:tabLst/>
              <a:defRPr/>
            </a:pPr>
            <a:r>
              <a:rPr lang="en-US" dirty="0"/>
              <a:t>Sample text sample text sample text. Sample text.</a:t>
            </a:r>
          </a:p>
          <a:p>
            <a:pPr lvl="0"/>
            <a:r>
              <a:rPr lang="en-US" dirty="0"/>
              <a:t>Sample text sample text sample text. Sample text.</a:t>
            </a:r>
          </a:p>
          <a:p>
            <a:pPr marL="342900" marR="0" lvl="0" indent="-342900" algn="l" defTabSz="914400" rtl="0" eaLnBrk="1" fontAlgn="auto" latinLnBrk="0" hangingPunct="1">
              <a:lnSpc>
                <a:spcPts val="2800"/>
              </a:lnSpc>
              <a:spcBef>
                <a:spcPts val="1000"/>
              </a:spcBef>
              <a:spcAft>
                <a:spcPts val="1200"/>
              </a:spcAft>
              <a:buClr>
                <a:srgbClr val="FFC000"/>
              </a:buClr>
              <a:buSzTx/>
              <a:buFont typeface="Arial" panose="020B0604020202020204" pitchFamily="34" charset="0"/>
              <a:buChar char="●"/>
              <a:tabLst/>
              <a:defRPr/>
            </a:pPr>
            <a:endParaRPr lang="en-US" dirty="0"/>
          </a:p>
          <a:p>
            <a:pPr marL="342900" marR="0" lvl="0" indent="-342900" algn="l" defTabSz="914400" rtl="0" eaLnBrk="1" fontAlgn="auto" latinLnBrk="0" hangingPunct="1">
              <a:lnSpc>
                <a:spcPts val="2800"/>
              </a:lnSpc>
              <a:spcBef>
                <a:spcPts val="1000"/>
              </a:spcBef>
              <a:spcAft>
                <a:spcPts val="1200"/>
              </a:spcAft>
              <a:buClr>
                <a:srgbClr val="FFC000"/>
              </a:buClr>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50615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of 5 item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6AE6998-3FB3-6748-BFB7-A0B121CF7007}"/>
              </a:ext>
            </a:extLst>
          </p:cNvPr>
          <p:cNvCxnSpPr>
            <a:cxnSpLocks/>
          </p:cNvCxnSpPr>
          <p:nvPr userDrawn="1"/>
        </p:nvCxnSpPr>
        <p:spPr>
          <a:xfrm>
            <a:off x="329184" y="3108960"/>
            <a:ext cx="11862816"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BA307686-EE71-47C7-86DF-660EF5313D21}"/>
              </a:ext>
            </a:extLst>
          </p:cNvPr>
          <p:cNvSpPr/>
          <p:nvPr userDrawn="1"/>
        </p:nvSpPr>
        <p:spPr>
          <a:xfrm>
            <a:off x="1389888" y="2470793"/>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0">
            <a:extLst>
              <a:ext uri="{FF2B5EF4-FFF2-40B4-BE49-F238E27FC236}">
                <a16:creationId xmlns:a16="http://schemas.microsoft.com/office/drawing/2014/main" id="{7E33C5DC-0AC6-4601-A63E-21DE3E16CF7D}"/>
              </a:ext>
            </a:extLst>
          </p:cNvPr>
          <p:cNvSpPr>
            <a:spLocks noGrp="1"/>
          </p:cNvSpPr>
          <p:nvPr>
            <p:ph type="body" sz="quarter" idx="21" hasCustomPrompt="1"/>
          </p:nvPr>
        </p:nvSpPr>
        <p:spPr>
          <a:xfrm>
            <a:off x="1681098" y="3060271"/>
            <a:ext cx="679450" cy="512763"/>
          </a:xfrm>
        </p:spPr>
        <p:txBody>
          <a:bodyPr>
            <a:normAutofit/>
          </a:bodyPr>
          <a:lstStyle>
            <a:lvl1pPr algn="ctr">
              <a:defRPr sz="4800" b="1"/>
            </a:lvl1pPr>
          </a:lstStyle>
          <a:p>
            <a:pPr lvl="0"/>
            <a:r>
              <a:rPr lang="en-US" dirty="0"/>
              <a:t>1</a:t>
            </a:r>
            <a:endParaRPr lang="en-GB" dirty="0"/>
          </a:p>
        </p:txBody>
      </p:sp>
      <p:sp>
        <p:nvSpPr>
          <p:cNvPr id="36" name="Oval 35">
            <a:extLst>
              <a:ext uri="{FF2B5EF4-FFF2-40B4-BE49-F238E27FC236}">
                <a16:creationId xmlns:a16="http://schemas.microsoft.com/office/drawing/2014/main" id="{64B299AE-8318-4F45-8243-7BD93A01C8CE}"/>
              </a:ext>
            </a:extLst>
          </p:cNvPr>
          <p:cNvSpPr/>
          <p:nvPr userDrawn="1"/>
        </p:nvSpPr>
        <p:spPr>
          <a:xfrm>
            <a:off x="3360420" y="2478024"/>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0">
            <a:extLst>
              <a:ext uri="{FF2B5EF4-FFF2-40B4-BE49-F238E27FC236}">
                <a16:creationId xmlns:a16="http://schemas.microsoft.com/office/drawing/2014/main" id="{A8BE9CDE-5B7F-42F6-9A54-D5067F433C1F}"/>
              </a:ext>
            </a:extLst>
          </p:cNvPr>
          <p:cNvSpPr>
            <a:spLocks noGrp="1"/>
          </p:cNvSpPr>
          <p:nvPr>
            <p:ph type="body" sz="quarter" idx="20" hasCustomPrompt="1"/>
          </p:nvPr>
        </p:nvSpPr>
        <p:spPr>
          <a:xfrm>
            <a:off x="3651630" y="3067502"/>
            <a:ext cx="679450" cy="512763"/>
          </a:xfrm>
        </p:spPr>
        <p:txBody>
          <a:bodyPr>
            <a:normAutofit/>
          </a:bodyPr>
          <a:lstStyle>
            <a:lvl1pPr algn="ctr">
              <a:defRPr sz="4800" b="1"/>
            </a:lvl1pPr>
          </a:lstStyle>
          <a:p>
            <a:pPr lvl="0"/>
            <a:r>
              <a:rPr lang="en-US" dirty="0"/>
              <a:t>2</a:t>
            </a:r>
            <a:endParaRPr lang="en-GB" dirty="0"/>
          </a:p>
        </p:txBody>
      </p:sp>
      <p:sp>
        <p:nvSpPr>
          <p:cNvPr id="34" name="Oval 33">
            <a:extLst>
              <a:ext uri="{FF2B5EF4-FFF2-40B4-BE49-F238E27FC236}">
                <a16:creationId xmlns:a16="http://schemas.microsoft.com/office/drawing/2014/main" id="{8C5AEE89-5165-4DAE-87C1-3F1715BB201D}"/>
              </a:ext>
            </a:extLst>
          </p:cNvPr>
          <p:cNvSpPr/>
          <p:nvPr userDrawn="1"/>
        </p:nvSpPr>
        <p:spPr>
          <a:xfrm>
            <a:off x="5469913" y="2470793"/>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0">
            <a:extLst>
              <a:ext uri="{FF2B5EF4-FFF2-40B4-BE49-F238E27FC236}">
                <a16:creationId xmlns:a16="http://schemas.microsoft.com/office/drawing/2014/main" id="{65596ED8-C671-4CF4-B947-D1F8D44DB276}"/>
              </a:ext>
            </a:extLst>
          </p:cNvPr>
          <p:cNvSpPr>
            <a:spLocks noGrp="1"/>
          </p:cNvSpPr>
          <p:nvPr>
            <p:ph type="body" sz="quarter" idx="19" hasCustomPrompt="1"/>
          </p:nvPr>
        </p:nvSpPr>
        <p:spPr>
          <a:xfrm>
            <a:off x="5761123" y="3060271"/>
            <a:ext cx="679450" cy="512763"/>
          </a:xfrm>
        </p:spPr>
        <p:txBody>
          <a:bodyPr>
            <a:normAutofit/>
          </a:bodyPr>
          <a:lstStyle>
            <a:lvl1pPr algn="ctr">
              <a:defRPr sz="4800" b="1"/>
            </a:lvl1pPr>
          </a:lstStyle>
          <a:p>
            <a:pPr lvl="0"/>
            <a:r>
              <a:rPr lang="en-US" dirty="0"/>
              <a:t>3</a:t>
            </a:r>
            <a:endParaRPr lang="en-GB" dirty="0"/>
          </a:p>
        </p:txBody>
      </p:sp>
      <p:sp>
        <p:nvSpPr>
          <p:cNvPr id="32" name="Oval 31">
            <a:extLst>
              <a:ext uri="{FF2B5EF4-FFF2-40B4-BE49-F238E27FC236}">
                <a16:creationId xmlns:a16="http://schemas.microsoft.com/office/drawing/2014/main" id="{4E010137-6678-48AB-A93E-51184819E699}"/>
              </a:ext>
            </a:extLst>
          </p:cNvPr>
          <p:cNvSpPr/>
          <p:nvPr userDrawn="1"/>
        </p:nvSpPr>
        <p:spPr>
          <a:xfrm>
            <a:off x="7528963" y="2478024"/>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0">
            <a:extLst>
              <a:ext uri="{FF2B5EF4-FFF2-40B4-BE49-F238E27FC236}">
                <a16:creationId xmlns:a16="http://schemas.microsoft.com/office/drawing/2014/main" id="{4FD3DC50-CE5C-45A3-813F-33B877A53A66}"/>
              </a:ext>
            </a:extLst>
          </p:cNvPr>
          <p:cNvSpPr>
            <a:spLocks noGrp="1"/>
          </p:cNvSpPr>
          <p:nvPr>
            <p:ph type="body" sz="quarter" idx="18" hasCustomPrompt="1"/>
          </p:nvPr>
        </p:nvSpPr>
        <p:spPr>
          <a:xfrm>
            <a:off x="7820173" y="3067502"/>
            <a:ext cx="679450" cy="512763"/>
          </a:xfrm>
        </p:spPr>
        <p:txBody>
          <a:bodyPr>
            <a:normAutofit/>
          </a:bodyPr>
          <a:lstStyle>
            <a:lvl1pPr algn="ctr">
              <a:defRPr sz="4800" b="1"/>
            </a:lvl1pPr>
          </a:lstStyle>
          <a:p>
            <a:pPr lvl="0"/>
            <a:r>
              <a:rPr lang="en-US" dirty="0"/>
              <a:t>4</a:t>
            </a:r>
            <a:endParaRPr lang="en-GB" dirty="0"/>
          </a:p>
        </p:txBody>
      </p:sp>
      <p:sp>
        <p:nvSpPr>
          <p:cNvPr id="11" name="Oval 10">
            <a:extLst>
              <a:ext uri="{FF2B5EF4-FFF2-40B4-BE49-F238E27FC236}">
                <a16:creationId xmlns:a16="http://schemas.microsoft.com/office/drawing/2014/main" id="{4ADD473C-F70C-0649-8C15-D1F4BCAED836}"/>
              </a:ext>
            </a:extLst>
          </p:cNvPr>
          <p:cNvSpPr/>
          <p:nvPr userDrawn="1"/>
        </p:nvSpPr>
        <p:spPr>
          <a:xfrm>
            <a:off x="9671304" y="2478024"/>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a:extLst>
              <a:ext uri="{FF2B5EF4-FFF2-40B4-BE49-F238E27FC236}">
                <a16:creationId xmlns:a16="http://schemas.microsoft.com/office/drawing/2014/main" id="{03C05C87-53C7-4EFB-B6D5-07512DBFD64F}"/>
              </a:ext>
            </a:extLst>
          </p:cNvPr>
          <p:cNvSpPr>
            <a:spLocks noGrp="1"/>
          </p:cNvSpPr>
          <p:nvPr>
            <p:ph type="body" sz="quarter" idx="17" hasCustomPrompt="1"/>
          </p:nvPr>
        </p:nvSpPr>
        <p:spPr>
          <a:xfrm>
            <a:off x="9962514" y="3067502"/>
            <a:ext cx="679450" cy="512763"/>
          </a:xfrm>
        </p:spPr>
        <p:txBody>
          <a:bodyPr>
            <a:normAutofit/>
          </a:bodyPr>
          <a:lstStyle>
            <a:lvl1pPr algn="ctr">
              <a:defRPr sz="4800" b="1"/>
            </a:lvl1pPr>
          </a:lstStyle>
          <a:p>
            <a:pPr lvl="0"/>
            <a:r>
              <a:rPr lang="en-US" dirty="0"/>
              <a:t>5</a:t>
            </a:r>
            <a:endParaRPr lang="en-GB" dirty="0"/>
          </a:p>
        </p:txBody>
      </p:sp>
      <p:sp>
        <p:nvSpPr>
          <p:cNvPr id="26" name="Text Placeholder 22">
            <a:extLst>
              <a:ext uri="{FF2B5EF4-FFF2-40B4-BE49-F238E27FC236}">
                <a16:creationId xmlns:a16="http://schemas.microsoft.com/office/drawing/2014/main" id="{5D6775DF-7EC3-4819-ABB8-E66B226DC5DD}"/>
              </a:ext>
            </a:extLst>
          </p:cNvPr>
          <p:cNvSpPr>
            <a:spLocks noGrp="1"/>
          </p:cNvSpPr>
          <p:nvPr>
            <p:ph type="body" sz="quarter" idx="14" hasCustomPrompt="1"/>
          </p:nvPr>
        </p:nvSpPr>
        <p:spPr>
          <a:xfrm>
            <a:off x="7391400" y="3950970"/>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24" name="Text Placeholder 22">
            <a:extLst>
              <a:ext uri="{FF2B5EF4-FFF2-40B4-BE49-F238E27FC236}">
                <a16:creationId xmlns:a16="http://schemas.microsoft.com/office/drawing/2014/main" id="{1860AC70-9772-4D55-BAA6-41FE760EE756}"/>
              </a:ext>
            </a:extLst>
          </p:cNvPr>
          <p:cNvSpPr>
            <a:spLocks noGrp="1"/>
          </p:cNvSpPr>
          <p:nvPr>
            <p:ph type="body" sz="quarter" idx="13" hasCustomPrompt="1"/>
          </p:nvPr>
        </p:nvSpPr>
        <p:spPr>
          <a:xfrm>
            <a:off x="3185160" y="3950970"/>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23" name="Text Placeholder 22">
            <a:extLst>
              <a:ext uri="{FF2B5EF4-FFF2-40B4-BE49-F238E27FC236}">
                <a16:creationId xmlns:a16="http://schemas.microsoft.com/office/drawing/2014/main" id="{A4FFACD6-543B-4A17-843E-CD2F99760495}"/>
              </a:ext>
            </a:extLst>
          </p:cNvPr>
          <p:cNvSpPr>
            <a:spLocks noGrp="1"/>
          </p:cNvSpPr>
          <p:nvPr>
            <p:ph type="body" sz="quarter" idx="12" hasCustomPrompt="1"/>
          </p:nvPr>
        </p:nvSpPr>
        <p:spPr>
          <a:xfrm>
            <a:off x="1213104" y="3948324"/>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3" name="Footer Placeholder 2">
            <a:extLst>
              <a:ext uri="{FF2B5EF4-FFF2-40B4-BE49-F238E27FC236}">
                <a16:creationId xmlns:a16="http://schemas.microsoft.com/office/drawing/2014/main" id="{61B964B7-5C85-CA4C-8CE1-59121C1888B3}"/>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0AB2DFF6-44EB-4E4F-A337-4214A9A45AE8}"/>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5" name="Rectangle 4">
            <a:extLst>
              <a:ext uri="{FF2B5EF4-FFF2-40B4-BE49-F238E27FC236}">
                <a16:creationId xmlns:a16="http://schemas.microsoft.com/office/drawing/2014/main" id="{7A754913-22DD-7C48-92A3-7E8E5E5FFE5A}"/>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2">
            <a:extLst>
              <a:ext uri="{FF2B5EF4-FFF2-40B4-BE49-F238E27FC236}">
                <a16:creationId xmlns:a16="http://schemas.microsoft.com/office/drawing/2014/main" id="{1B62B5E6-1A5B-4D61-8800-FC9E8C76FEBC}"/>
              </a:ext>
            </a:extLst>
          </p:cNvPr>
          <p:cNvSpPr>
            <a:spLocks noGrp="1"/>
          </p:cNvSpPr>
          <p:nvPr>
            <p:ph type="body" sz="quarter" idx="15" hasCustomPrompt="1"/>
          </p:nvPr>
        </p:nvSpPr>
        <p:spPr>
          <a:xfrm>
            <a:off x="5281350" y="3950970"/>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29" name="Text Placeholder 22">
            <a:extLst>
              <a:ext uri="{FF2B5EF4-FFF2-40B4-BE49-F238E27FC236}">
                <a16:creationId xmlns:a16="http://schemas.microsoft.com/office/drawing/2014/main" id="{1E76E88A-7908-4A05-A256-517927208D77}"/>
              </a:ext>
            </a:extLst>
          </p:cNvPr>
          <p:cNvSpPr>
            <a:spLocks noGrp="1"/>
          </p:cNvSpPr>
          <p:nvPr>
            <p:ph type="body" sz="quarter" idx="16" hasCustomPrompt="1"/>
          </p:nvPr>
        </p:nvSpPr>
        <p:spPr>
          <a:xfrm>
            <a:off x="9518074" y="3956774"/>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12" name="Text Placeholder 11">
            <a:extLst>
              <a:ext uri="{FF2B5EF4-FFF2-40B4-BE49-F238E27FC236}">
                <a16:creationId xmlns:a16="http://schemas.microsoft.com/office/drawing/2014/main" id="{1DB146AE-C160-4FD6-9A11-F21E9F862271}"/>
              </a:ext>
            </a:extLst>
          </p:cNvPr>
          <p:cNvSpPr>
            <a:spLocks noGrp="1"/>
          </p:cNvSpPr>
          <p:nvPr>
            <p:ph type="body" sz="quarter" idx="23" hasCustomPrompt="1"/>
          </p:nvPr>
        </p:nvSpPr>
        <p:spPr>
          <a:xfrm>
            <a:off x="2538467" y="1648400"/>
            <a:ext cx="7101203" cy="654050"/>
          </a:xfrm>
        </p:spPr>
        <p:txBody>
          <a:bodyPr/>
          <a:lstStyle>
            <a:lvl1pPr algn="ctr">
              <a:defRPr sz="2800" b="1"/>
            </a:lvl1pPr>
          </a:lstStyle>
          <a:p>
            <a:pPr lvl="0"/>
            <a:r>
              <a:rPr lang="en-US" dirty="0"/>
              <a:t>Sample title text</a:t>
            </a:r>
            <a:endParaRPr lang="en-GB" dirty="0"/>
          </a:p>
        </p:txBody>
      </p:sp>
    </p:spTree>
    <p:extLst>
      <p:ext uri="{BB962C8B-B14F-4D97-AF65-F5344CB8AC3E}">
        <p14:creationId xmlns:p14="http://schemas.microsoft.com/office/powerpoint/2010/main" val="203768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4" grpId="0" animBg="1"/>
      <p:bldP spid="32"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9D3D9C-4510-C04E-9385-87488B5DED6D}"/>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7E2406F8-1F3D-A64E-B9BA-3B598D5114C3}"/>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7" name="Rectangle 6">
            <a:extLst>
              <a:ext uri="{FF2B5EF4-FFF2-40B4-BE49-F238E27FC236}">
                <a16:creationId xmlns:a16="http://schemas.microsoft.com/office/drawing/2014/main" id="{2A9CD088-3E27-2A43-BF5D-9FA000C7AAF9}"/>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hart Placeholder 7">
            <a:extLst>
              <a:ext uri="{FF2B5EF4-FFF2-40B4-BE49-F238E27FC236}">
                <a16:creationId xmlns:a16="http://schemas.microsoft.com/office/drawing/2014/main" id="{E25EE8B8-6927-0A44-8BE7-7088A196E5E8}"/>
              </a:ext>
            </a:extLst>
          </p:cNvPr>
          <p:cNvSpPr>
            <a:spLocks noGrp="1"/>
          </p:cNvSpPr>
          <p:nvPr>
            <p:ph type="chart" sz="quarter" idx="12"/>
          </p:nvPr>
        </p:nvSpPr>
        <p:spPr>
          <a:xfrm>
            <a:off x="1046922" y="1664668"/>
            <a:ext cx="10306878" cy="4393649"/>
          </a:xfrm>
          <a:prstGeom prst="rect">
            <a:avLst/>
          </a:prstGeom>
        </p:spPr>
        <p:txBody>
          <a:bodyPr/>
          <a:lstStyle/>
          <a:p>
            <a:endParaRPr lang="en-US" dirty="0"/>
          </a:p>
        </p:txBody>
      </p:sp>
      <p:sp>
        <p:nvSpPr>
          <p:cNvPr id="2" name="Title 1">
            <a:extLst>
              <a:ext uri="{FF2B5EF4-FFF2-40B4-BE49-F238E27FC236}">
                <a16:creationId xmlns:a16="http://schemas.microsoft.com/office/drawing/2014/main" id="{6763D619-5903-0F45-B615-1166F683F2B9}"/>
              </a:ext>
            </a:extLst>
          </p:cNvPr>
          <p:cNvSpPr>
            <a:spLocks noGrp="1"/>
          </p:cNvSpPr>
          <p:nvPr>
            <p:ph type="title"/>
          </p:nvPr>
        </p:nvSpPr>
        <p:spPr/>
        <p:txBody>
          <a:bodyPr>
            <a:normAutofit/>
          </a:bodyPr>
          <a:lstStyle>
            <a:lvl1pPr>
              <a:defRPr sz="4000" b="0"/>
            </a:lvl1pPr>
          </a:lstStyle>
          <a:p>
            <a:r>
              <a:rPr lang="en-GB" dirty="0"/>
              <a:t>Click to edit Master title style</a:t>
            </a:r>
            <a:endParaRPr lang="en-US" dirty="0"/>
          </a:p>
        </p:txBody>
      </p:sp>
    </p:spTree>
    <p:extLst>
      <p:ext uri="{BB962C8B-B14F-4D97-AF65-F5344CB8AC3E}">
        <p14:creationId xmlns:p14="http://schemas.microsoft.com/office/powerpoint/2010/main" val="158944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OPC Time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F152C8D-F8DD-FF48-9E0B-AA8D77549AF9}"/>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0149F886-DC47-A74C-A99A-116802BB94CD}"/>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5" name="TextBox 4">
            <a:extLst>
              <a:ext uri="{FF2B5EF4-FFF2-40B4-BE49-F238E27FC236}">
                <a16:creationId xmlns:a16="http://schemas.microsoft.com/office/drawing/2014/main" id="{37C7674B-D335-0344-A5A8-95DD7053F7F3}"/>
              </a:ext>
            </a:extLst>
          </p:cNvPr>
          <p:cNvSpPr txBox="1"/>
          <p:nvPr userDrawn="1"/>
        </p:nvSpPr>
        <p:spPr>
          <a:xfrm>
            <a:off x="1062818" y="699195"/>
            <a:ext cx="6014049" cy="553998"/>
          </a:xfrm>
          <a:prstGeom prst="rect">
            <a:avLst/>
          </a:prstGeom>
          <a:noFill/>
        </p:spPr>
        <p:txBody>
          <a:bodyPr wrap="square" lIns="0" tIns="0" rIns="0" bIns="0" rtlCol="0">
            <a:spAutoFit/>
          </a:bodyPr>
          <a:lstStyle/>
          <a:p>
            <a:r>
              <a:rPr lang="en-US" sz="3600" b="1" dirty="0">
                <a:solidFill>
                  <a:srgbClr val="373A36"/>
                </a:solidFill>
                <a:latin typeface="Arial" panose="020B0604020202020204" pitchFamily="34" charset="0"/>
                <a:cs typeface="Arial" panose="020B0604020202020204" pitchFamily="34" charset="0"/>
              </a:rPr>
              <a:t>History of the IOPC</a:t>
            </a:r>
          </a:p>
        </p:txBody>
      </p:sp>
      <p:sp>
        <p:nvSpPr>
          <p:cNvPr id="6" name="Rectangle 5">
            <a:extLst>
              <a:ext uri="{FF2B5EF4-FFF2-40B4-BE49-F238E27FC236}">
                <a16:creationId xmlns:a16="http://schemas.microsoft.com/office/drawing/2014/main" id="{4C215E0F-2CB0-0A48-BEE0-C69B57782C26}"/>
              </a:ext>
            </a:extLst>
          </p:cNvPr>
          <p:cNvSpPr/>
          <p:nvPr userDrawn="1"/>
        </p:nvSpPr>
        <p:spPr>
          <a:xfrm>
            <a:off x="329184" y="3590086"/>
            <a:ext cx="11862816"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pic>
        <p:nvPicPr>
          <p:cNvPr id="7" name="Graphic 6">
            <a:extLst>
              <a:ext uri="{FF2B5EF4-FFF2-40B4-BE49-F238E27FC236}">
                <a16:creationId xmlns:a16="http://schemas.microsoft.com/office/drawing/2014/main" id="{CEE009D1-3A08-F34B-9ADA-96FD6C84DD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58" y="3621836"/>
            <a:ext cx="1592681" cy="1825320"/>
          </a:xfrm>
          <a:prstGeom prst="rect">
            <a:avLst/>
          </a:prstGeom>
        </p:spPr>
      </p:pic>
      <p:pic>
        <p:nvPicPr>
          <p:cNvPr id="8" name="Graphic 7">
            <a:extLst>
              <a:ext uri="{FF2B5EF4-FFF2-40B4-BE49-F238E27FC236}">
                <a16:creationId xmlns:a16="http://schemas.microsoft.com/office/drawing/2014/main" id="{1E902CBD-34AC-3542-A909-3F545827E5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37485" y="2049769"/>
            <a:ext cx="1744175" cy="1563176"/>
          </a:xfrm>
          <a:prstGeom prst="rect">
            <a:avLst/>
          </a:prstGeom>
        </p:spPr>
      </p:pic>
      <p:pic>
        <p:nvPicPr>
          <p:cNvPr id="9" name="Graphic 8">
            <a:extLst>
              <a:ext uri="{FF2B5EF4-FFF2-40B4-BE49-F238E27FC236}">
                <a16:creationId xmlns:a16="http://schemas.microsoft.com/office/drawing/2014/main" id="{C90785E2-524B-C640-8073-CB6FF933B5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49999" y="3612944"/>
            <a:ext cx="1932691" cy="1771633"/>
          </a:xfrm>
          <a:prstGeom prst="rect">
            <a:avLst/>
          </a:prstGeom>
        </p:spPr>
      </p:pic>
      <p:pic>
        <p:nvPicPr>
          <p:cNvPr id="10" name="Graphic 9">
            <a:extLst>
              <a:ext uri="{FF2B5EF4-FFF2-40B4-BE49-F238E27FC236}">
                <a16:creationId xmlns:a16="http://schemas.microsoft.com/office/drawing/2014/main" id="{5ED87269-2A2B-8C4D-ABCC-C317E0A77AB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114958" y="1877605"/>
            <a:ext cx="855633" cy="1727720"/>
          </a:xfrm>
          <a:prstGeom prst="rect">
            <a:avLst/>
          </a:prstGeom>
        </p:spPr>
      </p:pic>
      <p:pic>
        <p:nvPicPr>
          <p:cNvPr id="11" name="Graphic 10">
            <a:extLst>
              <a:ext uri="{FF2B5EF4-FFF2-40B4-BE49-F238E27FC236}">
                <a16:creationId xmlns:a16="http://schemas.microsoft.com/office/drawing/2014/main" id="{61EFD4F8-0E7C-3E4B-9F26-2CB0FF16B54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207259" y="2072527"/>
            <a:ext cx="1608880" cy="1540417"/>
          </a:xfrm>
          <a:prstGeom prst="rect">
            <a:avLst/>
          </a:prstGeom>
        </p:spPr>
      </p:pic>
      <p:pic>
        <p:nvPicPr>
          <p:cNvPr id="12" name="Graphic 11">
            <a:extLst>
              <a:ext uri="{FF2B5EF4-FFF2-40B4-BE49-F238E27FC236}">
                <a16:creationId xmlns:a16="http://schemas.microsoft.com/office/drawing/2014/main" id="{DE6B422D-D50D-C04C-A0BF-5688602E04E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109" y="897954"/>
            <a:ext cx="1941629" cy="2714990"/>
          </a:xfrm>
          <a:prstGeom prst="rect">
            <a:avLst/>
          </a:prstGeom>
        </p:spPr>
      </p:pic>
      <p:pic>
        <p:nvPicPr>
          <p:cNvPr id="13" name="Picture 12">
            <a:extLst>
              <a:ext uri="{FF2B5EF4-FFF2-40B4-BE49-F238E27FC236}">
                <a16:creationId xmlns:a16="http://schemas.microsoft.com/office/drawing/2014/main" id="{DBAE2291-A663-0243-BB13-BE3006305980}"/>
              </a:ext>
            </a:extLst>
          </p:cNvPr>
          <p:cNvPicPr>
            <a:picLocks noChangeAspect="1"/>
          </p:cNvPicPr>
          <p:nvPr userDrawn="1"/>
        </p:nvPicPr>
        <p:blipFill>
          <a:blip r:embed="rId14"/>
          <a:stretch>
            <a:fillRect/>
          </a:stretch>
        </p:blipFill>
        <p:spPr>
          <a:xfrm>
            <a:off x="7052807" y="2102249"/>
            <a:ext cx="1646262" cy="1470326"/>
          </a:xfrm>
          <a:prstGeom prst="rect">
            <a:avLst/>
          </a:prstGeom>
        </p:spPr>
      </p:pic>
      <p:pic>
        <p:nvPicPr>
          <p:cNvPr id="14" name="Graphic 13">
            <a:extLst>
              <a:ext uri="{FF2B5EF4-FFF2-40B4-BE49-F238E27FC236}">
                <a16:creationId xmlns:a16="http://schemas.microsoft.com/office/drawing/2014/main" id="{5ADB2552-9339-4A44-9F7A-7A9E9329419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571522" y="3611312"/>
            <a:ext cx="1771633" cy="1932691"/>
          </a:xfrm>
          <a:prstGeom prst="rect">
            <a:avLst/>
          </a:prstGeom>
        </p:spPr>
      </p:pic>
      <p:pic>
        <p:nvPicPr>
          <p:cNvPr id="15" name="Graphic 14">
            <a:extLst>
              <a:ext uri="{FF2B5EF4-FFF2-40B4-BE49-F238E27FC236}">
                <a16:creationId xmlns:a16="http://schemas.microsoft.com/office/drawing/2014/main" id="{4497FF17-4EAF-4244-B907-4E7E6A569AA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180659" y="3625657"/>
            <a:ext cx="1682157" cy="1879005"/>
          </a:xfrm>
          <a:prstGeom prst="rect">
            <a:avLst/>
          </a:prstGeom>
        </p:spPr>
      </p:pic>
      <p:sp>
        <p:nvSpPr>
          <p:cNvPr id="16" name="Rectangle 15">
            <a:extLst>
              <a:ext uri="{FF2B5EF4-FFF2-40B4-BE49-F238E27FC236}">
                <a16:creationId xmlns:a16="http://schemas.microsoft.com/office/drawing/2014/main" id="{15DD71DA-355F-624A-81E4-7DE84D50DCC9}"/>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75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7"/>
                                        </p:tgtEl>
                                      </p:cBhvr>
                                    </p:animEffect>
                                    <p:animScale>
                                      <p:cBhvr>
                                        <p:cTn id="9" dur="250" autoRev="1" fill="hold"/>
                                        <p:tgtEl>
                                          <p:spTgt spid="7"/>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26" presetClass="emph" presetSubtype="0" fill="hold"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26" presetClass="emph" presetSubtype="0" fill="hold"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26" presetClass="emph" presetSubtype="0" fill="hold" nodeType="withEffect">
                                  <p:stCondLst>
                                    <p:cond delay="0"/>
                                  </p:stCondLst>
                                  <p:childTnLst>
                                    <p:animEffect transition="out" filter="fade">
                                      <p:cBhvr>
                                        <p:cTn id="57" dur="500" tmFilter="0, 0; .2, .5; .8, .5; 1, 0"/>
                                        <p:tgtEl>
                                          <p:spTgt spid="14"/>
                                        </p:tgtEl>
                                      </p:cBhvr>
                                    </p:animEffect>
                                    <p:animScale>
                                      <p:cBhvr>
                                        <p:cTn id="58" dur="250" autoRev="1" fill="hold"/>
                                        <p:tgtEl>
                                          <p:spTgt spid="14"/>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26" presetClass="emph" presetSubtype="0" fill="hold" nodeType="withEffect">
                                  <p:stCondLst>
                                    <p:cond delay="0"/>
                                  </p:stCondLst>
                                  <p:childTnLst>
                                    <p:animEffect transition="out" filter="fade">
                                      <p:cBhvr>
                                        <p:cTn id="64" dur="500" tmFilter="0, 0; .2, .5; .8, .5; 1, 0"/>
                                        <p:tgtEl>
                                          <p:spTgt spid="15"/>
                                        </p:tgtEl>
                                      </p:cBhvr>
                                    </p:animEffect>
                                    <p:animScale>
                                      <p:cBhvr>
                                        <p:cTn id="65"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OPC plain shee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F152C8D-F8DD-FF48-9E0B-AA8D77549AF9}"/>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0149F886-DC47-A74C-A99A-116802BB94CD}"/>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16" name="Rectangle 15">
            <a:extLst>
              <a:ext uri="{FF2B5EF4-FFF2-40B4-BE49-F238E27FC236}">
                <a16:creationId xmlns:a16="http://schemas.microsoft.com/office/drawing/2014/main" id="{15DD71DA-355F-624A-81E4-7DE84D50DCC9}"/>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897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009FF5-F9A3-EF47-B3F8-96CB3D4DCDB7}"/>
              </a:ext>
            </a:extLst>
          </p:cNvPr>
          <p:cNvSpPr/>
          <p:nvPr userDrawn="1"/>
        </p:nvSpPr>
        <p:spPr>
          <a:xfrm>
            <a:off x="297712" y="1112363"/>
            <a:ext cx="11610753" cy="542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81773E8C-E4B6-A74F-B419-BD8256B50C33}"/>
              </a:ext>
            </a:extLst>
          </p:cNvPr>
          <p:cNvSpPr/>
          <p:nvPr userDrawn="1"/>
        </p:nvSpPr>
        <p:spPr>
          <a:xfrm rot="13471063">
            <a:off x="-1461801" y="2461176"/>
            <a:ext cx="3479502" cy="347950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 name="Text Placeholder 2">
            <a:extLst>
              <a:ext uri="{FF2B5EF4-FFF2-40B4-BE49-F238E27FC236}">
                <a16:creationId xmlns:a16="http://schemas.microsoft.com/office/drawing/2014/main" id="{59675BE5-61CF-4326-96AF-293D1028B112}"/>
              </a:ext>
            </a:extLst>
          </p:cNvPr>
          <p:cNvSpPr>
            <a:spLocks noGrp="1"/>
          </p:cNvSpPr>
          <p:nvPr>
            <p:ph type="body" sz="quarter" idx="10" hasCustomPrompt="1"/>
          </p:nvPr>
        </p:nvSpPr>
        <p:spPr>
          <a:xfrm>
            <a:off x="3260134" y="3912795"/>
            <a:ext cx="3217862" cy="576263"/>
          </a:xfrm>
        </p:spPr>
        <p:txBody>
          <a:bodyPr>
            <a:normAutofit/>
          </a:bodyPr>
          <a:lstStyle>
            <a:lvl1pPr>
              <a:defRPr sz="3600" b="1"/>
            </a:lvl1pPr>
          </a:lstStyle>
          <a:p>
            <a:pPr lvl="0"/>
            <a:r>
              <a:rPr lang="en-US" dirty="0"/>
              <a:t>Thank you</a:t>
            </a:r>
          </a:p>
        </p:txBody>
      </p:sp>
      <p:pic>
        <p:nvPicPr>
          <p:cNvPr id="8" name="Picture 7">
            <a:extLst>
              <a:ext uri="{FF2B5EF4-FFF2-40B4-BE49-F238E27FC236}">
                <a16:creationId xmlns:a16="http://schemas.microsoft.com/office/drawing/2014/main" id="{B0D76F13-BD44-2D4C-BCF0-F46D08B4826B}"/>
              </a:ext>
            </a:extLst>
          </p:cNvPr>
          <p:cNvPicPr>
            <a:picLocks noChangeAspect="1"/>
          </p:cNvPicPr>
          <p:nvPr userDrawn="1"/>
        </p:nvPicPr>
        <p:blipFill>
          <a:blip r:embed="rId2"/>
          <a:stretch>
            <a:fillRect/>
          </a:stretch>
        </p:blipFill>
        <p:spPr>
          <a:xfrm>
            <a:off x="9700181" y="338451"/>
            <a:ext cx="2194106" cy="442756"/>
          </a:xfrm>
          <a:prstGeom prst="rect">
            <a:avLst/>
          </a:prstGeom>
        </p:spPr>
      </p:pic>
      <p:sp>
        <p:nvSpPr>
          <p:cNvPr id="10" name="Title 3">
            <a:extLst>
              <a:ext uri="{FF2B5EF4-FFF2-40B4-BE49-F238E27FC236}">
                <a16:creationId xmlns:a16="http://schemas.microsoft.com/office/drawing/2014/main" id="{6F02AE6E-6E99-D14E-AC4B-A3EEE20790D2}"/>
              </a:ext>
            </a:extLst>
          </p:cNvPr>
          <p:cNvSpPr txBox="1">
            <a:spLocks/>
          </p:cNvSpPr>
          <p:nvPr userDrawn="1"/>
        </p:nvSpPr>
        <p:spPr>
          <a:xfrm>
            <a:off x="9700181" y="5277678"/>
            <a:ext cx="1994862" cy="10502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620"/>
              </a:lnSpc>
            </a:pPr>
            <a:r>
              <a:rPr lang="en-US" sz="1400" b="1" dirty="0" err="1">
                <a:solidFill>
                  <a:srgbClr val="373A36"/>
                </a:solidFill>
              </a:rPr>
              <a:t>policeconduct.gov.uk</a:t>
            </a:r>
            <a:endParaRPr lang="en-US" sz="1400" b="1" dirty="0">
              <a:solidFill>
                <a:srgbClr val="373A36"/>
              </a:solidFill>
            </a:endParaRPr>
          </a:p>
          <a:p>
            <a:pPr>
              <a:lnSpc>
                <a:spcPts val="2620"/>
              </a:lnSpc>
            </a:pPr>
            <a:r>
              <a:rPr lang="en-US" sz="1400" b="1" dirty="0">
                <a:solidFill>
                  <a:srgbClr val="373A36"/>
                </a:solidFill>
              </a:rPr>
              <a:t>@</a:t>
            </a:r>
            <a:r>
              <a:rPr lang="en-US" sz="1400" b="1" dirty="0" err="1">
                <a:solidFill>
                  <a:srgbClr val="373A36"/>
                </a:solidFill>
              </a:rPr>
              <a:t>policeconduct</a:t>
            </a:r>
            <a:endParaRPr lang="en-US" sz="1400" b="1" dirty="0">
              <a:solidFill>
                <a:srgbClr val="373A36"/>
              </a:solidFill>
            </a:endParaRPr>
          </a:p>
          <a:p>
            <a:pPr>
              <a:lnSpc>
                <a:spcPts val="2620"/>
              </a:lnSpc>
            </a:pPr>
            <a:r>
              <a:rPr lang="en-US" sz="1400" b="1" dirty="0">
                <a:solidFill>
                  <a:srgbClr val="373A36"/>
                </a:solidFill>
              </a:rPr>
              <a:t>0300 020 0096</a:t>
            </a:r>
          </a:p>
        </p:txBody>
      </p:sp>
    </p:spTree>
    <p:extLst>
      <p:ext uri="{BB962C8B-B14F-4D97-AF65-F5344CB8AC3E}">
        <p14:creationId xmlns:p14="http://schemas.microsoft.com/office/powerpoint/2010/main" val="338718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046922" y="6526696"/>
            <a:ext cx="3906078" cy="329231"/>
          </a:xfrm>
          <a:prstGeom prst="rect">
            <a:avLst/>
          </a:prstGeom>
        </p:spPr>
        <p:txBody>
          <a:bodyPr vert="horz" lIns="0" tIns="45720" rIns="91440" bIns="45720" rtlCol="0" anchor="ctr"/>
          <a:lstStyle>
            <a:lvl1pPr algn="l">
              <a:defRPr sz="1000">
                <a:solidFill>
                  <a:schemeClr val="bg1">
                    <a:lumMod val="75000"/>
                  </a:schemeClr>
                </a:solidFill>
              </a:defRPr>
            </a:lvl1pPr>
          </a:lstStyle>
          <a:p>
            <a:r>
              <a:rPr lang="en-US" dirty="0"/>
              <a:t>Independent Office for Police Conduct</a:t>
            </a:r>
          </a:p>
        </p:txBody>
      </p:sp>
      <p:sp>
        <p:nvSpPr>
          <p:cNvPr id="6" name="Slide Number Placeholder 5"/>
          <p:cNvSpPr>
            <a:spLocks noGrp="1"/>
          </p:cNvSpPr>
          <p:nvPr>
            <p:ph type="sldNum" sz="quarter" idx="4"/>
          </p:nvPr>
        </p:nvSpPr>
        <p:spPr>
          <a:xfrm>
            <a:off x="9180444" y="6526696"/>
            <a:ext cx="2507973" cy="329231"/>
          </a:xfrm>
          <a:prstGeom prst="rect">
            <a:avLst/>
          </a:prstGeom>
        </p:spPr>
        <p:txBody>
          <a:bodyPr vert="horz" lIns="91440" tIns="45720" rIns="91440" bIns="45720" rtlCol="0" anchor="ctr"/>
          <a:lstStyle>
            <a:lvl1pPr algn="r">
              <a:defRPr sz="1200">
                <a:solidFill>
                  <a:schemeClr val="tx1">
                    <a:tint val="75000"/>
                  </a:schemeClr>
                </a:solidFill>
              </a:defRPr>
            </a:lvl1pPr>
          </a:lstStyle>
          <a:p>
            <a:fld id="{5EC1863C-CF81-F546-A0BD-020B630DE564}" type="slidenum">
              <a:rPr lang="en-US" smtClean="0"/>
              <a:t>‹#›</a:t>
            </a:fld>
            <a:endParaRPr lang="en-US"/>
          </a:p>
        </p:txBody>
      </p:sp>
      <p:sp>
        <p:nvSpPr>
          <p:cNvPr id="2" name="Text Placeholder 1">
            <a:extLst>
              <a:ext uri="{FF2B5EF4-FFF2-40B4-BE49-F238E27FC236}">
                <a16:creationId xmlns:a16="http://schemas.microsoft.com/office/drawing/2014/main" id="{21EFAB4A-110E-6940-9A52-DCB6A61510AC}"/>
              </a:ext>
            </a:extLst>
          </p:cNvPr>
          <p:cNvSpPr>
            <a:spLocks noGrp="1"/>
          </p:cNvSpPr>
          <p:nvPr>
            <p:ph type="body" idx="1"/>
          </p:nvPr>
        </p:nvSpPr>
        <p:spPr>
          <a:xfrm>
            <a:off x="1046922" y="1825625"/>
            <a:ext cx="105156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3" name="Title Placeholder 2">
            <a:extLst>
              <a:ext uri="{FF2B5EF4-FFF2-40B4-BE49-F238E27FC236}">
                <a16:creationId xmlns:a16="http://schemas.microsoft.com/office/drawing/2014/main" id="{5DAA0B7E-94AE-FD4E-9DE5-491EEE8A767E}"/>
              </a:ext>
            </a:extLst>
          </p:cNvPr>
          <p:cNvSpPr>
            <a:spLocks noGrp="1"/>
          </p:cNvSpPr>
          <p:nvPr>
            <p:ph type="title"/>
          </p:nvPr>
        </p:nvSpPr>
        <p:spPr>
          <a:xfrm>
            <a:off x="1046922" y="681036"/>
            <a:ext cx="10306878" cy="856215"/>
          </a:xfrm>
          <a:prstGeom prst="rect">
            <a:avLst/>
          </a:prstGeom>
        </p:spPr>
        <p:txBody>
          <a:bodyPr vert="horz" lIns="0" tIns="0" rIns="0" bIns="0" rtlCol="0" anchor="t" anchorCtr="0">
            <a:normAutofit/>
          </a:bodyPr>
          <a:lstStyle/>
          <a:p>
            <a:r>
              <a:rPr lang="en-GB" dirty="0"/>
              <a:t>Click to edit Master title style</a:t>
            </a:r>
            <a:endParaRPr lang="en-US" dirty="0"/>
          </a:p>
        </p:txBody>
      </p:sp>
    </p:spTree>
    <p:extLst>
      <p:ext uri="{BB962C8B-B14F-4D97-AF65-F5344CB8AC3E}">
        <p14:creationId xmlns:p14="http://schemas.microsoft.com/office/powerpoint/2010/main" val="116578629"/>
      </p:ext>
    </p:extLst>
  </p:cSld>
  <p:clrMap bg1="lt1" tx1="dk1" bg2="lt2" tx2="dk2" accent1="accent1" accent2="accent2" accent3="accent3" accent4="accent4" accent5="accent5" accent6="accent6" hlink="hlink" folHlink="folHlink"/>
  <p:sldLayoutIdLst>
    <p:sldLayoutId id="2147483721" r:id="rId1"/>
    <p:sldLayoutId id="2147483746" r:id="rId2"/>
    <p:sldLayoutId id="2147483724" r:id="rId3"/>
    <p:sldLayoutId id="2147483727" r:id="rId4"/>
    <p:sldLayoutId id="2147483732" r:id="rId5"/>
    <p:sldLayoutId id="2147483728" r:id="rId6"/>
    <p:sldLayoutId id="2147483730" r:id="rId7"/>
    <p:sldLayoutId id="2147483747" r:id="rId8"/>
    <p:sldLayoutId id="2147483745" r:id="rId9"/>
  </p:sldLayoutIdLst>
  <p:hf hdr="0" dt="0"/>
  <p:txStyles>
    <p:titleStyle>
      <a:lvl1pPr algn="l" defTabSz="914400" rtl="0" eaLnBrk="1" latinLnBrk="0" hangingPunct="1">
        <a:lnSpc>
          <a:spcPct val="90000"/>
        </a:lnSpc>
        <a:spcBef>
          <a:spcPct val="0"/>
        </a:spcBef>
        <a:buNone/>
        <a:defRPr sz="3000" b="1" i="0" kern="1200" baseline="0">
          <a:solidFill>
            <a:srgbClr val="373A3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800"/>
        </a:lnSpc>
        <a:spcBef>
          <a:spcPts val="1000"/>
        </a:spcBef>
        <a:spcAft>
          <a:spcPts val="1200"/>
        </a:spcAft>
        <a:buFont typeface="Arial" panose="020B0604020202020204" pitchFamily="34" charset="0"/>
        <a:buNone/>
        <a:defRPr sz="2000" b="0" kern="1200" baseline="0">
          <a:solidFill>
            <a:srgbClr val="373A36"/>
          </a:solidFill>
          <a:latin typeface="Arial" panose="020B0604020202020204" pitchFamily="34" charset="0"/>
          <a:ea typeface="+mn-ea"/>
          <a:cs typeface="+mn-cs"/>
        </a:defRPr>
      </a:lvl1pPr>
      <a:lvl2pPr marL="457200" indent="0" algn="l" defTabSz="914400" rtl="0" eaLnBrk="1" latinLnBrk="0" hangingPunct="1">
        <a:lnSpc>
          <a:spcPts val="2400"/>
        </a:lnSpc>
        <a:spcBef>
          <a:spcPts val="500"/>
        </a:spcBef>
        <a:spcAft>
          <a:spcPts val="1200"/>
        </a:spcAft>
        <a:buFont typeface="Arial" panose="020B0604020202020204" pitchFamily="34" charset="0"/>
        <a:buNone/>
        <a:defRPr sz="1800" kern="1200" baseline="0">
          <a:solidFill>
            <a:srgbClr val="373A36"/>
          </a:solidFill>
          <a:latin typeface="Arial" panose="020B0604020202020204" pitchFamily="34" charset="0"/>
          <a:ea typeface="+mn-ea"/>
          <a:cs typeface="+mn-cs"/>
        </a:defRPr>
      </a:lvl2pPr>
      <a:lvl3pPr marL="914400" indent="0" algn="l" defTabSz="914400" rtl="0" eaLnBrk="1" latinLnBrk="0" hangingPunct="1">
        <a:lnSpc>
          <a:spcPts val="1680"/>
        </a:lnSpc>
        <a:spcBef>
          <a:spcPts val="500"/>
        </a:spcBef>
        <a:spcAft>
          <a:spcPts val="600"/>
        </a:spcAft>
        <a:buFont typeface="Arial" panose="020B0604020202020204" pitchFamily="34" charset="0"/>
        <a:buNone/>
        <a:defRPr sz="1400" kern="1200" baseline="0">
          <a:solidFill>
            <a:srgbClr val="373A36"/>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baseline="0">
          <a:solidFill>
            <a:srgbClr val="78767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research@policeconduct.gov.uk" TargetMode="External"/><Relationship Id="rId2" Type="http://schemas.openxmlformats.org/officeDocument/2006/relationships/hyperlink" Target="mailto:content_design_team@policeconduct.gov.uk"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hyperlink" Target="mailto:enquiries@policeconduct.gov.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D24239-D69D-E7F3-7BB5-4CF2E2479561}"/>
              </a:ext>
            </a:extLst>
          </p:cNvPr>
          <p:cNvSpPr/>
          <p:nvPr/>
        </p:nvSpPr>
        <p:spPr>
          <a:xfrm>
            <a:off x="736385" y="677414"/>
            <a:ext cx="3914137" cy="5575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a:extLst>
              <a:ext uri="{FF2B5EF4-FFF2-40B4-BE49-F238E27FC236}">
                <a16:creationId xmlns:a16="http://schemas.microsoft.com/office/drawing/2014/main" id="{419983D6-C238-5C21-D703-17B618810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61" y="558351"/>
            <a:ext cx="3914138" cy="5538998"/>
          </a:xfrm>
          <a:prstGeom prst="rect">
            <a:avLst/>
          </a:prstGeom>
          <a:ln>
            <a:solidFill>
              <a:schemeClr val="accent3"/>
            </a:solidFill>
          </a:ln>
        </p:spPr>
      </p:pic>
      <p:pic>
        <p:nvPicPr>
          <p:cNvPr id="7" name="Picture 6">
            <a:extLst>
              <a:ext uri="{FF2B5EF4-FFF2-40B4-BE49-F238E27FC236}">
                <a16:creationId xmlns:a16="http://schemas.microsoft.com/office/drawing/2014/main" id="{55C6AB41-DEBF-10E6-5372-B48850B6BC55}"/>
              </a:ext>
            </a:extLst>
          </p:cNvPr>
          <p:cNvPicPr>
            <a:picLocks noChangeAspect="1"/>
          </p:cNvPicPr>
          <p:nvPr/>
        </p:nvPicPr>
        <p:blipFill>
          <a:blip r:embed="rId3"/>
          <a:stretch>
            <a:fillRect/>
          </a:stretch>
        </p:blipFill>
        <p:spPr>
          <a:xfrm>
            <a:off x="11025890" y="5469218"/>
            <a:ext cx="683514" cy="911352"/>
          </a:xfrm>
          <a:prstGeom prst="rect">
            <a:avLst/>
          </a:prstGeom>
        </p:spPr>
      </p:pic>
    </p:spTree>
    <p:extLst>
      <p:ext uri="{BB962C8B-B14F-4D97-AF65-F5344CB8AC3E}">
        <p14:creationId xmlns:p14="http://schemas.microsoft.com/office/powerpoint/2010/main" val="291192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21CA90-71E3-078C-420B-27566684654F}"/>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4F065D42-DC48-D99F-08BD-B979AD2FD8AC}"/>
              </a:ext>
            </a:extLst>
          </p:cNvPr>
          <p:cNvSpPr>
            <a:spLocks noGrp="1"/>
          </p:cNvSpPr>
          <p:nvPr>
            <p:ph type="sldNum" sz="quarter" idx="11"/>
          </p:nvPr>
        </p:nvSpPr>
        <p:spPr/>
        <p:txBody>
          <a:bodyPr/>
          <a:lstStyle/>
          <a:p>
            <a:fld id="{5EC1863C-CF81-F546-A0BD-020B630DE564}" type="slidenum">
              <a:rPr lang="en-US" smtClean="0"/>
              <a:t>10</a:t>
            </a:fld>
            <a:endParaRPr lang="en-US"/>
          </a:p>
        </p:txBody>
      </p:sp>
      <p:sp>
        <p:nvSpPr>
          <p:cNvPr id="4" name="Text Placeholder 3">
            <a:extLst>
              <a:ext uri="{FF2B5EF4-FFF2-40B4-BE49-F238E27FC236}">
                <a16:creationId xmlns:a16="http://schemas.microsoft.com/office/drawing/2014/main" id="{4A973A72-713E-E766-256A-D9D26B779839}"/>
              </a:ext>
            </a:extLst>
          </p:cNvPr>
          <p:cNvSpPr>
            <a:spLocks noGrp="1"/>
          </p:cNvSpPr>
          <p:nvPr>
            <p:ph type="body" sz="quarter" idx="12"/>
          </p:nvPr>
        </p:nvSpPr>
        <p:spPr/>
        <p:txBody>
          <a:bodyPr/>
          <a:lstStyle/>
          <a:p>
            <a:r>
              <a:rPr lang="en-GB" sz="2400" i="1" dirty="0">
                <a:latin typeface="Arial" panose="020B0604020202020204" pitchFamily="34" charset="0"/>
                <a:cs typeface="Arial" panose="020B0604020202020204" pitchFamily="34" charset="0"/>
              </a:rPr>
              <a:t>Shootings</a:t>
            </a:r>
            <a:endParaRPr lang="en-GB" sz="2000" i="1" dirty="0">
              <a:latin typeface="Arial" panose="020B0604020202020204" pitchFamily="34" charset="0"/>
              <a:cs typeface="Arial" panose="020B0604020202020204" pitchFamily="34" charset="0"/>
            </a:endParaRPr>
          </a:p>
          <a:p>
            <a:pPr marL="342900" lvl="0" indent="-342900">
              <a:lnSpc>
                <a:spcPct val="115000"/>
              </a:lnSpc>
              <a:spcAft>
                <a:spcPts val="300"/>
              </a:spcAft>
              <a:buSzPts val="1200"/>
              <a:buFont typeface="Symbol" panose="05050102010706020507" pitchFamily="18" charset="2"/>
              <a:buChar char=""/>
            </a:pPr>
            <a:r>
              <a:rPr lang="en-GB" sz="2000" dirty="0">
                <a:effectLst/>
                <a:latin typeface="Arial" panose="020B0604020202020204" pitchFamily="34" charset="0"/>
                <a:ea typeface="Calibri" panose="020F0502020204030204" pitchFamily="34" charset="0"/>
              </a:rPr>
              <a:t>This year there were two fatal shootings. One of the deceased was Black. Both incidents were subject to independent investigation, one of which is ongoing.</a:t>
            </a:r>
          </a:p>
          <a:p>
            <a:pPr marL="342900" lvl="0" indent="-342900">
              <a:lnSpc>
                <a:spcPct val="115000"/>
              </a:lnSpc>
              <a:spcAft>
                <a:spcPts val="300"/>
              </a:spcAft>
              <a:buSzPts val="1200"/>
              <a:buFont typeface="Symbol" panose="05050102010706020507" pitchFamily="18" charset="2"/>
              <a:buChar char=""/>
            </a:pPr>
            <a:r>
              <a:rPr lang="en-GB" sz="2000" dirty="0">
                <a:effectLst/>
                <a:latin typeface="Arial" panose="020B0604020202020204" pitchFamily="34" charset="0"/>
                <a:ea typeface="Calibri" panose="020F0502020204030204" pitchFamily="34" charset="0"/>
              </a:rPr>
              <a:t>This is up slightly from the one shooting in 2020/21, but is the third lowest figure recorded since 2004/05.</a:t>
            </a:r>
            <a:endParaRPr lang="en-US" dirty="0"/>
          </a:p>
        </p:txBody>
      </p:sp>
      <p:sp>
        <p:nvSpPr>
          <p:cNvPr id="5" name="Text Placeholder 4">
            <a:extLst>
              <a:ext uri="{FF2B5EF4-FFF2-40B4-BE49-F238E27FC236}">
                <a16:creationId xmlns:a16="http://schemas.microsoft.com/office/drawing/2014/main" id="{0A46DEAA-B23A-EB49-07A0-9B7A2FDF5642}"/>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322945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FDD5E0-B6CF-8E4A-6C12-4792B18ECADB}"/>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64B8AEE7-03F2-4621-ED19-3EFE303F825D}"/>
              </a:ext>
            </a:extLst>
          </p:cNvPr>
          <p:cNvSpPr>
            <a:spLocks noGrp="1"/>
          </p:cNvSpPr>
          <p:nvPr>
            <p:ph type="sldNum" sz="quarter" idx="11"/>
          </p:nvPr>
        </p:nvSpPr>
        <p:spPr/>
        <p:txBody>
          <a:bodyPr/>
          <a:lstStyle/>
          <a:p>
            <a:fld id="{5EC1863C-CF81-F546-A0BD-020B630DE564}" type="slidenum">
              <a:rPr lang="en-US" smtClean="0"/>
              <a:t>11</a:t>
            </a:fld>
            <a:endParaRPr lang="en-US"/>
          </a:p>
        </p:txBody>
      </p:sp>
      <p:sp>
        <p:nvSpPr>
          <p:cNvPr id="4" name="Text Placeholder 3">
            <a:extLst>
              <a:ext uri="{FF2B5EF4-FFF2-40B4-BE49-F238E27FC236}">
                <a16:creationId xmlns:a16="http://schemas.microsoft.com/office/drawing/2014/main" id="{2929EE32-DFF9-6EAD-4544-B1487097EC15}"/>
              </a:ext>
            </a:extLst>
          </p:cNvPr>
          <p:cNvSpPr>
            <a:spLocks noGrp="1"/>
          </p:cNvSpPr>
          <p:nvPr>
            <p:ph type="body" sz="quarter" idx="12"/>
          </p:nvPr>
        </p:nvSpPr>
        <p:spPr/>
        <p:txBody>
          <a:bodyPr/>
          <a:lstStyle/>
          <a:p>
            <a:r>
              <a:rPr lang="en-GB" i="1" dirty="0">
                <a:latin typeface="Arial" panose="020B0604020202020204" pitchFamily="34" charset="0"/>
                <a:cs typeface="Arial" panose="020B0604020202020204" pitchFamily="34" charset="0"/>
              </a:rPr>
              <a:t>Apparent suicides following police custody</a:t>
            </a:r>
            <a:endParaRPr lang="en-GB" dirty="0">
              <a:latin typeface="Arial" panose="020B0604020202020204" pitchFamily="34" charset="0"/>
              <a:cs typeface="Arial" panose="020B0604020202020204" pitchFamily="34" charset="0"/>
            </a:endParaRPr>
          </a:p>
          <a:p>
            <a:pPr marL="342900" lvl="0" indent="-342900">
              <a:lnSpc>
                <a:spcPct val="115000"/>
              </a:lnSpc>
              <a:spcAft>
                <a:spcPts val="300"/>
              </a:spcAft>
              <a:buSzPts val="1200"/>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number of recorded apparent suicides following custody was 56, slightly higher than the 55 recorded in 2020/21. The number of deaths remains higher than the average before 2012/13.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300"/>
              </a:spcAft>
              <a:buSzPts val="1200"/>
              <a:buFont typeface="Symbol" panose="05050102010706020507" pitchFamily="18" charset="2"/>
              <a:buChar char=""/>
            </a:pPr>
            <a:r>
              <a:rPr lang="en-GB" dirty="0">
                <a:solidFill>
                  <a:srgbClr val="000000"/>
                </a:solidFill>
                <a:ea typeface="Calibri" panose="020F0502020204030204" pitchFamily="34" charset="0"/>
                <a:cs typeface="Arial" panose="020B0604020202020204" pitchFamily="34" charset="0"/>
              </a:rPr>
              <a:t>Thirty</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(54%) of those who died had been arrested for an alleged sexual offence – of these, 27 (48%) involved offences against children. These proportions are higher than the figures recorded last year (48% and 39% respectively) and higher than average figures.</a:t>
            </a:r>
            <a:endParaRPr lang="en-US" dirty="0"/>
          </a:p>
        </p:txBody>
      </p:sp>
      <p:sp>
        <p:nvSpPr>
          <p:cNvPr id="5" name="Text Placeholder 4">
            <a:extLst>
              <a:ext uri="{FF2B5EF4-FFF2-40B4-BE49-F238E27FC236}">
                <a16:creationId xmlns:a16="http://schemas.microsoft.com/office/drawing/2014/main" id="{37F10744-FD04-FDA0-33BE-C6BF0C3EF8C5}"/>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190559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7D04BC-F917-56E8-7491-3A2CBC57C709}"/>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12A0624A-987C-8B28-543F-AED43A30DFA9}"/>
              </a:ext>
            </a:extLst>
          </p:cNvPr>
          <p:cNvSpPr>
            <a:spLocks noGrp="1"/>
          </p:cNvSpPr>
          <p:nvPr>
            <p:ph type="sldNum" sz="quarter" idx="11"/>
          </p:nvPr>
        </p:nvSpPr>
        <p:spPr/>
        <p:txBody>
          <a:bodyPr/>
          <a:lstStyle/>
          <a:p>
            <a:fld id="{5EC1863C-CF81-F546-A0BD-020B630DE564}" type="slidenum">
              <a:rPr lang="en-US" smtClean="0"/>
              <a:t>12</a:t>
            </a:fld>
            <a:endParaRPr lang="en-US"/>
          </a:p>
        </p:txBody>
      </p:sp>
      <p:sp>
        <p:nvSpPr>
          <p:cNvPr id="4" name="Text Placeholder 3">
            <a:extLst>
              <a:ext uri="{FF2B5EF4-FFF2-40B4-BE49-F238E27FC236}">
                <a16:creationId xmlns:a16="http://schemas.microsoft.com/office/drawing/2014/main" id="{787BE45D-E262-7305-5A0B-06E81128DDE3}"/>
              </a:ext>
            </a:extLst>
          </p:cNvPr>
          <p:cNvSpPr>
            <a:spLocks noGrp="1"/>
          </p:cNvSpPr>
          <p:nvPr>
            <p:ph type="body" sz="quarter" idx="12"/>
          </p:nvPr>
        </p:nvSpPr>
        <p:spPr/>
        <p:txBody>
          <a:bodyPr/>
          <a:lstStyle/>
          <a:p>
            <a:r>
              <a:rPr lang="en-GB" i="1" dirty="0">
                <a:latin typeface="Arial" panose="020B0604020202020204" pitchFamily="34" charset="0"/>
                <a:cs typeface="Arial" panose="020B0604020202020204" pitchFamily="34" charset="0"/>
              </a:rPr>
              <a:t>Other deaths following police contact – independent only</a:t>
            </a:r>
            <a:endParaRPr lang="en-GB" sz="2000" dirty="0">
              <a:latin typeface="Arial" panose="020B0604020202020204" pitchFamily="34" charset="0"/>
              <a:cs typeface="Arial" panose="020B0604020202020204" pitchFamily="34" charset="0"/>
            </a:endParaRPr>
          </a:p>
          <a:p>
            <a:pPr marL="342900" lvl="0" indent="-342900">
              <a:lnSpc>
                <a:spcPct val="115000"/>
              </a:lnSpc>
              <a:spcAft>
                <a:spcPts val="300"/>
              </a:spcAft>
              <a:buSzPts val="1200"/>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independently investigated the deaths of 109 people who died during or following other contact with the police, an increase from 95 in 2020/21.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300"/>
              </a:spcAft>
              <a:buSzPts val="1200"/>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number of deaths that will be recorded in this category is directly impacted by our approach to conducting independent investigations, as inclusion into the annual statistical report is </a:t>
            </a:r>
            <a:b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based on there being one. Any change in this category does not, therefore, necessarily indicate an increase or decrease in the number of people who have died following some form of contact with the police.</a:t>
            </a:r>
            <a:endParaRPr lang="en-US" dirty="0"/>
          </a:p>
        </p:txBody>
      </p:sp>
      <p:sp>
        <p:nvSpPr>
          <p:cNvPr id="5" name="Text Placeholder 4">
            <a:extLst>
              <a:ext uri="{FF2B5EF4-FFF2-40B4-BE49-F238E27FC236}">
                <a16:creationId xmlns:a16="http://schemas.microsoft.com/office/drawing/2014/main" id="{7AA2423D-2529-6611-6FF3-D1F01AC5A50C}"/>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200558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A70E05-8B2E-9B49-886F-B7971D335063}"/>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85DA1F58-E3DD-CFD9-2545-31C60EA1E4EF}"/>
              </a:ext>
            </a:extLst>
          </p:cNvPr>
          <p:cNvSpPr>
            <a:spLocks noGrp="1"/>
          </p:cNvSpPr>
          <p:nvPr>
            <p:ph type="sldNum" sz="quarter" idx="11"/>
          </p:nvPr>
        </p:nvSpPr>
        <p:spPr/>
        <p:txBody>
          <a:bodyPr/>
          <a:lstStyle/>
          <a:p>
            <a:fld id="{5EC1863C-CF81-F546-A0BD-020B630DE564}" type="slidenum">
              <a:rPr lang="en-US" smtClean="0"/>
              <a:t>13</a:t>
            </a:fld>
            <a:endParaRPr lang="en-US"/>
          </a:p>
        </p:txBody>
      </p:sp>
      <p:sp>
        <p:nvSpPr>
          <p:cNvPr id="4" name="Text Placeholder 3">
            <a:extLst>
              <a:ext uri="{FF2B5EF4-FFF2-40B4-BE49-F238E27FC236}">
                <a16:creationId xmlns:a16="http://schemas.microsoft.com/office/drawing/2014/main" id="{7AAE4061-D890-A5D6-BB44-24DBB52C896D}"/>
              </a:ext>
            </a:extLst>
          </p:cNvPr>
          <p:cNvSpPr>
            <a:spLocks noGrp="1"/>
          </p:cNvSpPr>
          <p:nvPr>
            <p:ph type="body" sz="quarter" idx="12"/>
          </p:nvPr>
        </p:nvSpPr>
        <p:spPr/>
        <p:txBody>
          <a:bodyPr/>
          <a:lstStyle/>
          <a:p>
            <a:r>
              <a:rPr lang="en-GB" sz="2400" i="1" dirty="0">
                <a:latin typeface="Arial" panose="020B0604020202020204" pitchFamily="34" charset="0"/>
                <a:cs typeface="Arial" panose="020B0604020202020204" pitchFamily="34" charset="0"/>
              </a:rPr>
              <a:t>Other deaths following police contact – independents only</a:t>
            </a:r>
            <a:endParaRPr lang="en-GB" sz="2400" dirty="0">
              <a:latin typeface="Arial" panose="020B0604020202020204" pitchFamily="34" charset="0"/>
              <a:cs typeface="Arial" panose="020B0604020202020204" pitchFamily="34" charset="0"/>
            </a:endParaRPr>
          </a:p>
          <a:p>
            <a:pPr marL="342900" lvl="0" indent="-342900">
              <a:lnSpc>
                <a:spcPct val="115000"/>
              </a:lnSpc>
              <a:spcAft>
                <a:spcPts val="300"/>
              </a:spcAft>
              <a:buSzPts val="1200"/>
              <a:buFont typeface="Symbol" panose="05050102010706020507" pitchFamily="18" charset="2"/>
              <a:buChar char=""/>
            </a:pPr>
            <a:r>
              <a:rPr lang="en-GB" dirty="0">
                <a:solidFill>
                  <a:srgbClr val="000000"/>
                </a:solidFill>
                <a:ea typeface="Calibri" panose="020F0502020204030204" pitchFamily="34" charset="0"/>
              </a:rPr>
              <a:t>Ninety-eight</a:t>
            </a:r>
            <a:r>
              <a:rPr lang="en-GB" sz="2000" dirty="0">
                <a:solidFill>
                  <a:srgbClr val="000000"/>
                </a:solidFill>
                <a:effectLst/>
                <a:latin typeface="Arial" panose="020B0604020202020204" pitchFamily="34" charset="0"/>
                <a:ea typeface="Calibri" panose="020F0502020204030204" pitchFamily="34" charset="0"/>
              </a:rPr>
              <a:t> fatalities followed contact with the police, either directly or indirectly, after concerns were raised about someone’s welfare – </a:t>
            </a:r>
            <a:br>
              <a:rPr lang="en-GB" sz="2000" dirty="0">
                <a:solidFill>
                  <a:srgbClr val="000000"/>
                </a:solidFill>
                <a:effectLst/>
                <a:latin typeface="Arial" panose="020B0604020202020204" pitchFamily="34" charset="0"/>
                <a:ea typeface="Calibri" panose="020F0502020204030204" pitchFamily="34" charset="0"/>
              </a:rPr>
            </a:br>
            <a:r>
              <a:rPr lang="en-GB" sz="2000" dirty="0">
                <a:solidFill>
                  <a:srgbClr val="000000"/>
                </a:solidFill>
                <a:effectLst/>
                <a:latin typeface="Arial" panose="020B0604020202020204" pitchFamily="34" charset="0"/>
                <a:ea typeface="Calibri" panose="020F0502020204030204" pitchFamily="34" charset="0"/>
              </a:rPr>
              <a:t>of these, 13 related to a report of a missing person. The police generally did not have direct contact with the deceased in these circumstances. Of these, ten people were also identified as at risk of self-harm or suicide.</a:t>
            </a:r>
            <a:endParaRPr lang="en-GB" sz="20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SzPts val="1200"/>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Of these 98 fatalities, 25 were linked to concerns that were domestic related. Women accounted for a higher proportion in this contact type than they did in the other deaths in or following police contact categories that were investigated independently.</a:t>
            </a:r>
            <a:endParaRPr lang="en-GB" sz="2000" dirty="0">
              <a:effectLst/>
              <a:latin typeface="Arial" panose="020B0604020202020204" pitchFamily="34" charset="0"/>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C1355B22-1548-0500-5C0E-8921EBD44003}"/>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219662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69926E-377D-312B-AB8D-C9CF27458F36}"/>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140F4608-D3E5-E416-4CD8-9EC04C0663E6}"/>
              </a:ext>
            </a:extLst>
          </p:cNvPr>
          <p:cNvSpPr>
            <a:spLocks noGrp="1"/>
          </p:cNvSpPr>
          <p:nvPr>
            <p:ph type="sldNum" sz="quarter" idx="11"/>
          </p:nvPr>
        </p:nvSpPr>
        <p:spPr/>
        <p:txBody>
          <a:bodyPr/>
          <a:lstStyle/>
          <a:p>
            <a:fld id="{5EC1863C-CF81-F546-A0BD-020B630DE564}" type="slidenum">
              <a:rPr lang="en-US" smtClean="0"/>
              <a:t>14</a:t>
            </a:fld>
            <a:endParaRPr lang="en-US"/>
          </a:p>
        </p:txBody>
      </p:sp>
      <p:sp>
        <p:nvSpPr>
          <p:cNvPr id="4" name="Text Placeholder 3">
            <a:extLst>
              <a:ext uri="{FF2B5EF4-FFF2-40B4-BE49-F238E27FC236}">
                <a16:creationId xmlns:a16="http://schemas.microsoft.com/office/drawing/2014/main" id="{497710DA-5788-A7CC-0F9B-3B364D45F2DA}"/>
              </a:ext>
            </a:extLst>
          </p:cNvPr>
          <p:cNvSpPr>
            <a:spLocks noGrp="1"/>
          </p:cNvSpPr>
          <p:nvPr>
            <p:ph type="body" sz="quarter" idx="12"/>
          </p:nvPr>
        </p:nvSpPr>
        <p:spPr/>
        <p:txBody>
          <a:bodyPr>
            <a:normAutofit/>
          </a:bodyPr>
          <a:lstStyle/>
          <a:p>
            <a:r>
              <a:rPr lang="en-GB" sz="2400" i="1" dirty="0">
                <a:latin typeface="Arial" panose="020B0604020202020204" pitchFamily="34" charset="0"/>
                <a:cs typeface="Arial" panose="020B0604020202020204" pitchFamily="34" charset="0"/>
              </a:rPr>
              <a:t>Other deaths following police contact – independents only</a:t>
            </a:r>
          </a:p>
          <a:p>
            <a:pPr marL="285750" indent="-28575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rPr>
              <a:t>During 2021/22, just under a quarter of investigations into deaths following police contact related to incidents where someone had reported being concerned about a person’s risk of self-harm, risk of suicide, or mental health, a similar proportion to 2020/21. </a:t>
            </a:r>
          </a:p>
          <a:p>
            <a:pPr marL="285750" indent="-285750">
              <a:buFont typeface="Arial" panose="020B0604020202020204" pitchFamily="34" charset="0"/>
              <a:buChar char="•"/>
            </a:pPr>
            <a:r>
              <a:rPr lang="en-GB" dirty="0">
                <a:solidFill>
                  <a:srgbClr val="000000"/>
                </a:solidFill>
                <a:ea typeface="Calibri" panose="020F0502020204030204" pitchFamily="34" charset="0"/>
              </a:rPr>
              <a:t>Just o</a:t>
            </a:r>
            <a:r>
              <a:rPr lang="en-GB" sz="2000" dirty="0">
                <a:solidFill>
                  <a:srgbClr val="000000"/>
                </a:solidFill>
                <a:effectLst/>
                <a:latin typeface="Arial" panose="020B0604020202020204" pitchFamily="34" charset="0"/>
                <a:ea typeface="Calibri" panose="020F0502020204030204" pitchFamily="34" charset="0"/>
              </a:rPr>
              <a:t>ver a fifth of investigations into deaths following police contact were domestic-related. These two types of concern for welfare are both linked to current thematic work areas. This may result in the number of these types of investigations increasing and/or forming a larger proportion of the ‘other contact’ deaths that the IOPC independently investigates.</a:t>
            </a:r>
            <a:endParaRPr lang="en-GB" sz="2000" dirty="0">
              <a:effectLst/>
              <a:latin typeface="Arial" panose="020B0604020202020204" pitchFamily="34" charset="0"/>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92BC0FBF-6D9A-9EF0-E668-682994276369}"/>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359402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8BC025-029C-4B5A-9D41-1AFB6EE36D04}"/>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DDA82515-FDD0-6678-D6DE-C3C4A5271D4F}"/>
              </a:ext>
            </a:extLst>
          </p:cNvPr>
          <p:cNvSpPr>
            <a:spLocks noGrp="1"/>
          </p:cNvSpPr>
          <p:nvPr>
            <p:ph type="sldNum" sz="quarter" idx="11"/>
          </p:nvPr>
        </p:nvSpPr>
        <p:spPr/>
        <p:txBody>
          <a:bodyPr/>
          <a:lstStyle/>
          <a:p>
            <a:fld id="{5EC1863C-CF81-F546-A0BD-020B630DE564}" type="slidenum">
              <a:rPr lang="en-US" smtClean="0"/>
              <a:t>15</a:t>
            </a:fld>
            <a:endParaRPr lang="en-US"/>
          </a:p>
        </p:txBody>
      </p:sp>
      <p:sp>
        <p:nvSpPr>
          <p:cNvPr id="4" name="Text Placeholder 3">
            <a:extLst>
              <a:ext uri="{FF2B5EF4-FFF2-40B4-BE49-F238E27FC236}">
                <a16:creationId xmlns:a16="http://schemas.microsoft.com/office/drawing/2014/main" id="{BE82C534-EDA4-41CE-3318-DD4208840CB4}"/>
              </a:ext>
            </a:extLst>
          </p:cNvPr>
          <p:cNvSpPr>
            <a:spLocks noGrp="1"/>
          </p:cNvSpPr>
          <p:nvPr>
            <p:ph type="body" sz="quarter" idx="12"/>
          </p:nvPr>
        </p:nvSpPr>
        <p:spPr>
          <a:xfrm>
            <a:off x="1199320" y="1371600"/>
            <a:ext cx="10210449" cy="5062330"/>
          </a:xfrm>
        </p:spPr>
        <p:txBody>
          <a:bodyPr>
            <a:noAutofit/>
          </a:bodyPr>
          <a:lstStyle/>
          <a:p>
            <a:r>
              <a:rPr lang="en-GB" i="1" dirty="0">
                <a:latin typeface="Arial" panose="020B0604020202020204" pitchFamily="34" charset="0"/>
                <a:cs typeface="Arial" panose="020B0604020202020204" pitchFamily="34" charset="0"/>
              </a:rPr>
              <a:t>Alcohol, drugs and mental health</a:t>
            </a:r>
          </a:p>
          <a:p>
            <a:pPr lvl="0">
              <a:lnSpc>
                <a:spcPct val="115000"/>
              </a:lnSpc>
              <a:spcAft>
                <a:spcPts val="300"/>
              </a:spcAft>
              <a:buSzPts val="1200"/>
            </a:pPr>
            <a:r>
              <a:rPr lang="en-GB" dirty="0">
                <a:solidFill>
                  <a:srgbClr val="000000"/>
                </a:solidFill>
                <a:effectLst/>
                <a:latin typeface="Arial" panose="020B0604020202020204" pitchFamily="34" charset="0"/>
                <a:ea typeface="Calibri" panose="020F0502020204030204" pitchFamily="34" charset="0"/>
              </a:rPr>
              <a:t>As in previous years, mental health and links to drugs or alcohol were common factors amongst many of those who died:</a:t>
            </a:r>
            <a:endParaRPr lang="en-GB" dirty="0">
              <a:effectLst/>
              <a:latin typeface="Arial" panose="020B0604020202020204" pitchFamily="34" charset="0"/>
              <a:ea typeface="Calibri" panose="020F0502020204030204" pitchFamily="34" charset="0"/>
            </a:endParaRPr>
          </a:p>
          <a:p>
            <a:pPr marL="403225" lvl="1" indent="-395288">
              <a:lnSpc>
                <a:spcPct val="115000"/>
              </a:lnSpc>
              <a:spcAft>
                <a:spcPts val="300"/>
              </a:spcAft>
              <a:buFont typeface="Arial" panose="020B0604020202020204" pitchFamily="34" charset="0"/>
              <a:buChar char="•"/>
            </a:pPr>
            <a:r>
              <a:rPr lang="en-GB" sz="2000" b="0" dirty="0">
                <a:solidFill>
                  <a:srgbClr val="000000"/>
                </a:solidFill>
                <a:effectLst/>
                <a:latin typeface="Arial" panose="020B0604020202020204" pitchFamily="34" charset="0"/>
                <a:ea typeface="Calibri" panose="020F0502020204030204" pitchFamily="34" charset="0"/>
              </a:rPr>
              <a:t>Six of the 11 people who died in or following police custody had mental health concerns. </a:t>
            </a:r>
            <a:endParaRPr lang="en-GB" sz="2000" b="0" dirty="0">
              <a:effectLst/>
              <a:latin typeface="Arial" panose="020B0604020202020204" pitchFamily="34" charset="0"/>
              <a:ea typeface="Calibri" panose="020F0502020204030204" pitchFamily="34" charset="0"/>
            </a:endParaRPr>
          </a:p>
          <a:p>
            <a:pPr marL="403225" lvl="1" indent="-395288">
              <a:lnSpc>
                <a:spcPct val="115000"/>
              </a:lnSpc>
              <a:spcAft>
                <a:spcPts val="300"/>
              </a:spcAft>
              <a:buFont typeface="Arial" panose="020B0604020202020204" pitchFamily="34" charset="0"/>
              <a:buChar char="•"/>
            </a:pPr>
            <a:r>
              <a:rPr lang="en-GB" sz="2000" b="0" dirty="0">
                <a:solidFill>
                  <a:srgbClr val="000000"/>
                </a:solidFill>
                <a:effectLst/>
                <a:latin typeface="Arial" panose="020B0604020202020204" pitchFamily="34" charset="0"/>
                <a:ea typeface="Calibri" panose="020F0502020204030204" pitchFamily="34" charset="0"/>
              </a:rPr>
              <a:t>Nine people who died in or following police custody had links to drugs and/or alcohol.</a:t>
            </a:r>
            <a:endParaRPr lang="en-GB" sz="2000" b="0" dirty="0">
              <a:effectLst/>
              <a:latin typeface="Arial" panose="020B0604020202020204" pitchFamily="34" charset="0"/>
              <a:ea typeface="Calibri" panose="020F0502020204030204" pitchFamily="34" charset="0"/>
            </a:endParaRPr>
          </a:p>
          <a:p>
            <a:pPr marL="403225" lvl="1" indent="-395288">
              <a:lnSpc>
                <a:spcPct val="115000"/>
              </a:lnSpc>
              <a:spcAft>
                <a:spcPts val="300"/>
              </a:spcAft>
              <a:buFont typeface="Arial" panose="020B0604020202020204" pitchFamily="34" charset="0"/>
              <a:buChar char="•"/>
            </a:pPr>
            <a:r>
              <a:rPr lang="en-GB" sz="2000" b="0" dirty="0">
                <a:solidFill>
                  <a:srgbClr val="000000"/>
                </a:solidFill>
                <a:effectLst/>
                <a:latin typeface="Arial" panose="020B0604020202020204" pitchFamily="34" charset="0"/>
                <a:ea typeface="Calibri" panose="020F0502020204030204" pitchFamily="34" charset="0"/>
              </a:rPr>
              <a:t>Almost half (54) of those who died following other police contact were reported to be intoxicated with drugs and/or alcohol at the time of the incident, or it featured heavily in their lifestyle. Sixty percent (66) were reported to have mental health concerns.</a:t>
            </a:r>
            <a:endParaRPr lang="en-GB" sz="2000" b="0" dirty="0">
              <a:effectLst/>
              <a:latin typeface="Arial" panose="020B0604020202020204" pitchFamily="34" charset="0"/>
              <a:ea typeface="Calibri" panose="020F0502020204030204" pitchFamily="34" charset="0"/>
            </a:endParaRPr>
          </a:p>
          <a:p>
            <a:pPr marL="403225" lvl="1" indent="-395288">
              <a:lnSpc>
                <a:spcPct val="115000"/>
              </a:lnSpc>
              <a:spcAft>
                <a:spcPts val="300"/>
              </a:spcAft>
              <a:buFont typeface="Arial" panose="020B0604020202020204" pitchFamily="34" charset="0"/>
              <a:buChar char="•"/>
            </a:pPr>
            <a:r>
              <a:rPr lang="en-GB" sz="2000" b="0" dirty="0">
                <a:solidFill>
                  <a:srgbClr val="000000"/>
                </a:solidFill>
                <a:effectLst/>
                <a:latin typeface="Arial" panose="020B0604020202020204" pitchFamily="34" charset="0"/>
                <a:ea typeface="Calibri" panose="020F0502020204030204" pitchFamily="34" charset="0"/>
              </a:rPr>
              <a:t>26 fatalities following other police contact related to concern about a person’s risk of self-harm, suicide, or their mental health. There were a further ten people who were reported missing to the police with a specific risk of self-harm or suicide.</a:t>
            </a:r>
            <a:endParaRPr lang="en-US" sz="2000" dirty="0"/>
          </a:p>
        </p:txBody>
      </p:sp>
      <p:sp>
        <p:nvSpPr>
          <p:cNvPr id="5" name="Text Placeholder 4">
            <a:extLst>
              <a:ext uri="{FF2B5EF4-FFF2-40B4-BE49-F238E27FC236}">
                <a16:creationId xmlns:a16="http://schemas.microsoft.com/office/drawing/2014/main" id="{3C26516E-8BE5-2EFE-82C3-FFB354647DD6}"/>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405928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B20787-50E9-CECF-0813-1A3A1C26B2A1}"/>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4DF07BB2-914E-33E4-1D39-6B4DDDF0E795}"/>
              </a:ext>
            </a:extLst>
          </p:cNvPr>
          <p:cNvSpPr>
            <a:spLocks noGrp="1"/>
          </p:cNvSpPr>
          <p:nvPr>
            <p:ph type="sldNum" sz="quarter" idx="11"/>
          </p:nvPr>
        </p:nvSpPr>
        <p:spPr/>
        <p:txBody>
          <a:bodyPr/>
          <a:lstStyle/>
          <a:p>
            <a:fld id="{5EC1863C-CF81-F546-A0BD-020B630DE564}" type="slidenum">
              <a:rPr lang="en-US" smtClean="0"/>
              <a:t>16</a:t>
            </a:fld>
            <a:endParaRPr lang="en-US"/>
          </a:p>
        </p:txBody>
      </p:sp>
      <p:sp>
        <p:nvSpPr>
          <p:cNvPr id="4" name="Text Placeholder 3">
            <a:extLst>
              <a:ext uri="{FF2B5EF4-FFF2-40B4-BE49-F238E27FC236}">
                <a16:creationId xmlns:a16="http://schemas.microsoft.com/office/drawing/2014/main" id="{850C69E9-E85C-CD92-CBAF-FAF5108CB2FC}"/>
              </a:ext>
            </a:extLst>
          </p:cNvPr>
          <p:cNvSpPr>
            <a:spLocks noGrp="1"/>
          </p:cNvSpPr>
          <p:nvPr>
            <p:ph type="body" sz="quarter" idx="12"/>
          </p:nvPr>
        </p:nvSpPr>
        <p:spPr/>
        <p:txBody>
          <a:bodyPr/>
          <a:lstStyle/>
          <a:p>
            <a:r>
              <a:rPr lang="en-GB" sz="2400" i="1" dirty="0">
                <a:latin typeface="Arial" panose="020B0604020202020204" pitchFamily="34" charset="0"/>
                <a:cs typeface="Arial" panose="020B0604020202020204" pitchFamily="34" charset="0"/>
              </a:rPr>
              <a:t>Use of force</a:t>
            </a:r>
          </a:p>
          <a:p>
            <a:pPr marL="342900" lvl="0" indent="-342900">
              <a:lnSpc>
                <a:spcPct val="115000"/>
              </a:lnSpc>
              <a:spcAft>
                <a:spcPts val="300"/>
              </a:spcAft>
              <a:buSzPts val="1200"/>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Four of the 11 people who died in or following police custody had been restrained by the police or others before their deaths. There were seven (out of the 109) ‘other deaths following police contact’ that involved restraint or other use of force. The use of force did not necessarily contribute to the death</a:t>
            </a:r>
            <a:r>
              <a:rPr lang="en-GB" sz="2000" dirty="0">
                <a:effectLst/>
                <a:latin typeface="Arial" panose="020B0604020202020204" pitchFamily="34" charset="0"/>
                <a:ea typeface="Calibri" panose="020F0502020204030204" pitchFamily="34" charset="0"/>
              </a:rPr>
              <a:t>. </a:t>
            </a:r>
          </a:p>
          <a:p>
            <a:pPr marL="342900" lvl="0" indent="-342900">
              <a:lnSpc>
                <a:spcPct val="115000"/>
              </a:lnSpc>
              <a:spcAft>
                <a:spcPts val="300"/>
              </a:spcAft>
              <a:buSzPts val="1200"/>
              <a:buFont typeface="Symbol" panose="05050102010706020507" pitchFamily="18" charset="2"/>
              <a:buChar char=""/>
            </a:pPr>
            <a:r>
              <a:rPr lang="en-GB" sz="2000" dirty="0">
                <a:effectLst/>
                <a:latin typeface="Arial" panose="020B0604020202020204" pitchFamily="34" charset="0"/>
                <a:ea typeface="Calibri" panose="020F0502020204030204" pitchFamily="34" charset="0"/>
              </a:rPr>
              <a:t>Of the four ‘deaths in or following custody’, three involved restraint by the police; </a:t>
            </a:r>
            <a:r>
              <a:rPr lang="en-GB" sz="2000" dirty="0">
                <a:solidFill>
                  <a:srgbClr val="000000"/>
                </a:solidFill>
                <a:effectLst/>
                <a:latin typeface="Arial" panose="020B0604020202020204" pitchFamily="34" charset="0"/>
                <a:ea typeface="Calibri" panose="020F0502020204030204" pitchFamily="34" charset="0"/>
              </a:rPr>
              <a:t>three of the deceased were White and one was Black. </a:t>
            </a:r>
            <a:endParaRPr lang="en-GB" sz="20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SzPts val="1200"/>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Of the seven ‘other contact deaths’, seven involved restraint by the police, with one of these seven also involving restraint by members of the public; one of the deceased was Black and one was Asian.</a:t>
            </a:r>
            <a:endParaRPr lang="en-GB" sz="2000" dirty="0">
              <a:effectLst/>
              <a:latin typeface="Arial" panose="020B0604020202020204" pitchFamily="34" charset="0"/>
              <a:ea typeface="Calibri" panose="020F0502020204030204" pitchFamily="34" charset="0"/>
            </a:endParaRPr>
          </a:p>
        </p:txBody>
      </p:sp>
      <p:sp>
        <p:nvSpPr>
          <p:cNvPr id="5" name="Text Placeholder 4">
            <a:extLst>
              <a:ext uri="{FF2B5EF4-FFF2-40B4-BE49-F238E27FC236}">
                <a16:creationId xmlns:a16="http://schemas.microsoft.com/office/drawing/2014/main" id="{6500CC48-3678-EDFF-BD33-17CFA45A523A}"/>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1515105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3C6030-DA6E-6AC3-A84D-B4A609C35F50}"/>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95C454F2-EF66-3E48-F4CA-1932F7C388E7}"/>
              </a:ext>
            </a:extLst>
          </p:cNvPr>
          <p:cNvSpPr>
            <a:spLocks noGrp="1"/>
          </p:cNvSpPr>
          <p:nvPr>
            <p:ph type="sldNum" sz="quarter" idx="11"/>
          </p:nvPr>
        </p:nvSpPr>
        <p:spPr/>
        <p:txBody>
          <a:bodyPr/>
          <a:lstStyle/>
          <a:p>
            <a:fld id="{5EC1863C-CF81-F546-A0BD-020B630DE564}" type="slidenum">
              <a:rPr lang="en-US" smtClean="0"/>
              <a:t>17</a:t>
            </a:fld>
            <a:endParaRPr lang="en-US"/>
          </a:p>
        </p:txBody>
      </p:sp>
      <p:sp>
        <p:nvSpPr>
          <p:cNvPr id="4" name="Text Placeholder 3">
            <a:extLst>
              <a:ext uri="{FF2B5EF4-FFF2-40B4-BE49-F238E27FC236}">
                <a16:creationId xmlns:a16="http://schemas.microsoft.com/office/drawing/2014/main" id="{A3757F51-5735-ECCB-6661-36B54389BF9B}"/>
              </a:ext>
            </a:extLst>
          </p:cNvPr>
          <p:cNvSpPr>
            <a:spLocks noGrp="1"/>
          </p:cNvSpPr>
          <p:nvPr>
            <p:ph type="body" sz="quarter" idx="12"/>
          </p:nvPr>
        </p:nvSpPr>
        <p:spPr>
          <a:xfrm>
            <a:off x="1199321" y="1371600"/>
            <a:ext cx="6036504" cy="5062330"/>
          </a:xfrm>
        </p:spPr>
        <p:txBody>
          <a:bodyPr>
            <a:noAutofit/>
          </a:bodyPr>
          <a:lstStyle/>
          <a:p>
            <a:pPr>
              <a:spcBef>
                <a:spcPts val="0"/>
              </a:spcBef>
              <a:spcAft>
                <a:spcPts val="800"/>
              </a:spcAft>
            </a:pPr>
            <a:r>
              <a:rPr lang="en-GB" sz="1800" dirty="0">
                <a:latin typeface="Arial" panose="020B0604020202020204" pitchFamily="34" charset="0"/>
                <a:cs typeface="Arial" panose="020B0604020202020204" pitchFamily="34" charset="0"/>
              </a:rPr>
              <a:t>The full report is available on our website.</a:t>
            </a:r>
            <a:r>
              <a:rPr lang="en-GB" sz="1800" b="1" dirty="0">
                <a:latin typeface="Arial" panose="020B0604020202020204" pitchFamily="34" charset="0"/>
                <a:cs typeface="Arial" panose="020B0604020202020204" pitchFamily="34" charset="0"/>
              </a:rPr>
              <a:t> </a:t>
            </a:r>
          </a:p>
          <a:p>
            <a:pPr>
              <a:spcBef>
                <a:spcPts val="0"/>
              </a:spcBef>
              <a:spcAft>
                <a:spcPts val="800"/>
              </a:spcAft>
            </a:pPr>
            <a:r>
              <a:rPr lang="en-GB" sz="1800" dirty="0">
                <a:latin typeface="Arial" panose="020B0604020202020204" pitchFamily="34" charset="0"/>
                <a:ea typeface="Times New Roman" panose="02020603050405020304" pitchFamily="18" charset="0"/>
                <a:cs typeface="Arial" panose="020B0604020202020204" pitchFamily="34" charset="0"/>
              </a:rPr>
              <a:t>If you have difficulties accessing the report please email, </a:t>
            </a:r>
            <a:r>
              <a:rPr lang="en-GB" sz="1800" dirty="0">
                <a:latin typeface="Arial" panose="020B0604020202020204" pitchFamily="34" charset="0"/>
                <a:ea typeface="Times New Roman" panose="02020603050405020304" pitchFamily="18" charset="0"/>
                <a:cs typeface="Arial" panose="020B0604020202020204" pitchFamily="34" charset="0"/>
                <a:hlinkClick r:id="rId2"/>
              </a:rPr>
              <a:t>content_design_team@policeconduct.gov.uk</a:t>
            </a:r>
            <a:endParaRPr lang="en-GB" sz="1800" dirty="0">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800"/>
              </a:spcAft>
            </a:pPr>
            <a:r>
              <a:rPr lang="en-GB" sz="1800" dirty="0">
                <a:latin typeface="Arial" panose="020B0604020202020204" pitchFamily="34" charset="0"/>
                <a:ea typeface="Times New Roman" panose="02020603050405020304" pitchFamily="18" charset="0"/>
                <a:cs typeface="Arial" panose="020B0604020202020204" pitchFamily="34" charset="0"/>
              </a:rPr>
              <a:t>For any questions or comments about the report </a:t>
            </a:r>
            <a:br>
              <a:rPr lang="en-GB" sz="1800" dirty="0">
                <a:latin typeface="Arial" panose="020B0604020202020204" pitchFamily="34" charset="0"/>
                <a:ea typeface="Times New Roman" panose="02020603050405020304" pitchFamily="18" charset="0"/>
                <a:cs typeface="Arial" panose="020B0604020202020204" pitchFamily="34" charset="0"/>
              </a:rPr>
            </a:br>
            <a:r>
              <a:rPr lang="en-GB" sz="1800" dirty="0">
                <a:latin typeface="Arial" panose="020B0604020202020204" pitchFamily="34" charset="0"/>
                <a:ea typeface="Times New Roman" panose="02020603050405020304" pitchFamily="18" charset="0"/>
                <a:cs typeface="Arial" panose="020B0604020202020204" pitchFamily="34" charset="0"/>
              </a:rPr>
              <a:t>or the statistics please email,</a:t>
            </a:r>
            <a:br>
              <a:rPr lang="en-GB" sz="1800" dirty="0">
                <a:latin typeface="Arial" panose="020B0604020202020204" pitchFamily="34" charset="0"/>
                <a:ea typeface="Times New Roman" panose="02020603050405020304" pitchFamily="18" charset="0"/>
                <a:cs typeface="Arial" panose="020B0604020202020204" pitchFamily="34" charset="0"/>
              </a:rPr>
            </a:br>
            <a:r>
              <a:rPr lang="en-GB" sz="1800" dirty="0">
                <a:latin typeface="Arial" panose="020B0604020202020204" pitchFamily="34" charset="0"/>
                <a:ea typeface="Times New Roman" panose="02020603050405020304" pitchFamily="18" charset="0"/>
                <a:cs typeface="Arial" panose="020B0604020202020204" pitchFamily="34" charset="0"/>
                <a:hlinkClick r:id="rId3"/>
              </a:rPr>
              <a:t>research@policeconduct.gov.uk</a:t>
            </a:r>
            <a:endParaRPr lang="en-GB" sz="1800" dirty="0">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800"/>
              </a:spcAft>
            </a:pPr>
            <a:r>
              <a:rPr lang="en-GB" sz="1800" b="1" dirty="0">
                <a:latin typeface="Arial" panose="020B0604020202020204" pitchFamily="34" charset="0"/>
                <a:cs typeface="Arial" panose="020B0604020202020204" pitchFamily="34" charset="0"/>
              </a:rPr>
              <a:t>Website: </a:t>
            </a:r>
            <a:r>
              <a:rPr lang="en-GB" sz="1800" b="1" dirty="0" err="1">
                <a:latin typeface="Arial" panose="020B0604020202020204" pitchFamily="34" charset="0"/>
                <a:cs typeface="Arial" panose="020B0604020202020204" pitchFamily="34" charset="0"/>
              </a:rPr>
              <a:t>www.policeconduct.gov.uk</a:t>
            </a:r>
            <a:endParaRPr lang="en-GB" sz="1800" b="1" dirty="0">
              <a:latin typeface="Arial" panose="020B0604020202020204" pitchFamily="34" charset="0"/>
              <a:cs typeface="Arial" panose="020B0604020202020204" pitchFamily="34" charset="0"/>
            </a:endParaRPr>
          </a:p>
          <a:p>
            <a:pPr>
              <a:spcBef>
                <a:spcPts val="0"/>
              </a:spcBef>
              <a:spcAft>
                <a:spcPts val="800"/>
              </a:spcAft>
            </a:pPr>
            <a:r>
              <a:rPr lang="en-GB" sz="1800" dirty="0">
                <a:latin typeface="Arial" panose="020B0604020202020204" pitchFamily="34" charset="0"/>
                <a:cs typeface="Arial" panose="020B0604020202020204" pitchFamily="34" charset="0"/>
              </a:rPr>
              <a:t>Twitter: @</a:t>
            </a:r>
            <a:r>
              <a:rPr lang="en-GB" sz="1800" dirty="0" err="1">
                <a:latin typeface="Arial" panose="020B0604020202020204" pitchFamily="34" charset="0"/>
                <a:cs typeface="Arial" panose="020B0604020202020204" pitchFamily="34" charset="0"/>
              </a:rPr>
              <a:t>policeconduct</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Instagram: @</a:t>
            </a:r>
            <a:r>
              <a:rPr lang="en-GB" sz="1800" dirty="0" err="1">
                <a:latin typeface="Arial" panose="020B0604020202020204" pitchFamily="34" charset="0"/>
                <a:cs typeface="Arial" panose="020B0604020202020204" pitchFamily="34" charset="0"/>
              </a:rPr>
              <a:t>independent_police_conduct</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Email: </a:t>
            </a:r>
            <a:r>
              <a:rPr lang="en-GB" sz="1800" dirty="0">
                <a:latin typeface="Arial" panose="020B0604020202020204" pitchFamily="34" charset="0"/>
                <a:cs typeface="Arial" panose="020B0604020202020204" pitchFamily="34" charset="0"/>
                <a:hlinkClick r:id="rId4"/>
              </a:rPr>
              <a:t>enquiries@policeconduct.gov.uk</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Phone: 0300 020 0096</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Text relay: 18001 0207 166 3000</a:t>
            </a:r>
          </a:p>
          <a:p>
            <a:endParaRPr lang="en-US" sz="1800" dirty="0"/>
          </a:p>
        </p:txBody>
      </p:sp>
      <p:sp>
        <p:nvSpPr>
          <p:cNvPr id="5" name="Text Placeholder 4">
            <a:extLst>
              <a:ext uri="{FF2B5EF4-FFF2-40B4-BE49-F238E27FC236}">
                <a16:creationId xmlns:a16="http://schemas.microsoft.com/office/drawing/2014/main" id="{730EA1CE-927C-7FD0-E10F-41384AF33C0E}"/>
              </a:ext>
            </a:extLst>
          </p:cNvPr>
          <p:cNvSpPr>
            <a:spLocks noGrp="1"/>
          </p:cNvSpPr>
          <p:nvPr>
            <p:ph type="body" sz="quarter" idx="13"/>
          </p:nvPr>
        </p:nvSpPr>
        <p:spPr/>
        <p:txBody>
          <a:bodyPr/>
          <a:lstStyle/>
          <a:p>
            <a:r>
              <a:rPr lang="en-US" dirty="0"/>
              <a:t>To find out more</a:t>
            </a:r>
          </a:p>
        </p:txBody>
      </p:sp>
      <p:sp>
        <p:nvSpPr>
          <p:cNvPr id="7" name="Rectangle 6">
            <a:extLst>
              <a:ext uri="{FF2B5EF4-FFF2-40B4-BE49-F238E27FC236}">
                <a16:creationId xmlns:a16="http://schemas.microsoft.com/office/drawing/2014/main" id="{DAEEEE6F-FF54-8996-A482-22A62D4B90B1}"/>
              </a:ext>
            </a:extLst>
          </p:cNvPr>
          <p:cNvSpPr/>
          <p:nvPr/>
        </p:nvSpPr>
        <p:spPr>
          <a:xfrm>
            <a:off x="8206195" y="1513211"/>
            <a:ext cx="3235723" cy="4644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10;&#10;Description automatically generated">
            <a:extLst>
              <a:ext uri="{FF2B5EF4-FFF2-40B4-BE49-F238E27FC236}">
                <a16:creationId xmlns:a16="http://schemas.microsoft.com/office/drawing/2014/main" id="{93668D11-9908-E496-914F-6D30449C02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6312" y="1425335"/>
            <a:ext cx="3235723" cy="4578956"/>
          </a:xfrm>
          <a:prstGeom prst="rect">
            <a:avLst/>
          </a:prstGeom>
          <a:ln>
            <a:solidFill>
              <a:schemeClr val="accent3"/>
            </a:solidFill>
          </a:ln>
        </p:spPr>
      </p:pic>
    </p:spTree>
    <p:extLst>
      <p:ext uri="{BB962C8B-B14F-4D97-AF65-F5344CB8AC3E}">
        <p14:creationId xmlns:p14="http://schemas.microsoft.com/office/powerpoint/2010/main" val="245022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6E4D6-C001-4813-8BFD-E89E8FF5B80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19229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247D7A-26EC-2044-AD7B-A1B44052C41C}"/>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ECFD8400-9C38-CA4B-82CD-F49BD65FF0E1}"/>
              </a:ext>
            </a:extLst>
          </p:cNvPr>
          <p:cNvSpPr>
            <a:spLocks noGrp="1"/>
          </p:cNvSpPr>
          <p:nvPr>
            <p:ph type="sldNum" sz="quarter" idx="11"/>
          </p:nvPr>
        </p:nvSpPr>
        <p:spPr/>
        <p:txBody>
          <a:bodyPr/>
          <a:lstStyle/>
          <a:p>
            <a:fld id="{5EC1863C-CF81-F546-A0BD-020B630DE564}" type="slidenum">
              <a:rPr lang="en-US" smtClean="0"/>
              <a:t>2</a:t>
            </a:fld>
            <a:endParaRPr lang="en-US"/>
          </a:p>
        </p:txBody>
      </p:sp>
      <p:sp>
        <p:nvSpPr>
          <p:cNvPr id="5" name="Text Placeholder 4">
            <a:extLst>
              <a:ext uri="{FF2B5EF4-FFF2-40B4-BE49-F238E27FC236}">
                <a16:creationId xmlns:a16="http://schemas.microsoft.com/office/drawing/2014/main" id="{412EB422-B5C8-4245-A815-58CE75789AC6}"/>
              </a:ext>
            </a:extLst>
          </p:cNvPr>
          <p:cNvSpPr>
            <a:spLocks noGrp="1"/>
          </p:cNvSpPr>
          <p:nvPr>
            <p:ph type="body" sz="quarter" idx="13"/>
          </p:nvPr>
        </p:nvSpPr>
        <p:spPr/>
        <p:txBody>
          <a:bodyPr/>
          <a:lstStyle/>
          <a:p>
            <a:r>
              <a:rPr lang="en-US" dirty="0"/>
              <a:t>Introduction</a:t>
            </a:r>
          </a:p>
        </p:txBody>
      </p:sp>
      <p:sp>
        <p:nvSpPr>
          <p:cNvPr id="10" name="TextBox 9">
            <a:extLst>
              <a:ext uri="{FF2B5EF4-FFF2-40B4-BE49-F238E27FC236}">
                <a16:creationId xmlns:a16="http://schemas.microsoft.com/office/drawing/2014/main" id="{61F1EDC8-7F96-8DDB-644A-BCC7985686E3}"/>
              </a:ext>
            </a:extLst>
          </p:cNvPr>
          <p:cNvSpPr txBox="1"/>
          <p:nvPr/>
        </p:nvSpPr>
        <p:spPr>
          <a:xfrm>
            <a:off x="1198563" y="1561763"/>
            <a:ext cx="7557019" cy="313932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This report presents figures on deaths during or following police contact that happened between 1 April 2021 and 31 March 2022. It provides a definitive set of figures for England and Wales, and an overview of the nature and circumstances in which these deaths occurred.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is the eighteenth in a series of statistical reports on this subject, published annually by the IOPC, formerly the Independent Police Complaints Commission (IPCC). </a:t>
            </a:r>
          </a:p>
          <a:p>
            <a:endParaRPr lang="en-US" dirty="0"/>
          </a:p>
        </p:txBody>
      </p:sp>
    </p:spTree>
    <p:extLst>
      <p:ext uri="{BB962C8B-B14F-4D97-AF65-F5344CB8AC3E}">
        <p14:creationId xmlns:p14="http://schemas.microsoft.com/office/powerpoint/2010/main" val="119984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247D7A-26EC-2044-AD7B-A1B44052C41C}"/>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ECFD8400-9C38-CA4B-82CD-F49BD65FF0E1}"/>
              </a:ext>
            </a:extLst>
          </p:cNvPr>
          <p:cNvSpPr>
            <a:spLocks noGrp="1"/>
          </p:cNvSpPr>
          <p:nvPr>
            <p:ph type="sldNum" sz="quarter" idx="11"/>
          </p:nvPr>
        </p:nvSpPr>
        <p:spPr/>
        <p:txBody>
          <a:bodyPr/>
          <a:lstStyle/>
          <a:p>
            <a:fld id="{5EC1863C-CF81-F546-A0BD-020B630DE564}" type="slidenum">
              <a:rPr lang="en-US" smtClean="0"/>
              <a:t>3</a:t>
            </a:fld>
            <a:endParaRPr lang="en-US"/>
          </a:p>
        </p:txBody>
      </p:sp>
      <p:sp>
        <p:nvSpPr>
          <p:cNvPr id="5" name="Text Placeholder 4">
            <a:extLst>
              <a:ext uri="{FF2B5EF4-FFF2-40B4-BE49-F238E27FC236}">
                <a16:creationId xmlns:a16="http://schemas.microsoft.com/office/drawing/2014/main" id="{412EB422-B5C8-4245-A815-58CE75789AC6}"/>
              </a:ext>
            </a:extLst>
          </p:cNvPr>
          <p:cNvSpPr>
            <a:spLocks noGrp="1"/>
          </p:cNvSpPr>
          <p:nvPr>
            <p:ph type="body" sz="quarter" idx="13"/>
          </p:nvPr>
        </p:nvSpPr>
        <p:spPr/>
        <p:txBody>
          <a:bodyPr/>
          <a:lstStyle/>
          <a:p>
            <a:r>
              <a:rPr lang="en-US" dirty="0"/>
              <a:t>Introduction</a:t>
            </a:r>
          </a:p>
        </p:txBody>
      </p:sp>
      <p:sp>
        <p:nvSpPr>
          <p:cNvPr id="10" name="TextBox 9">
            <a:extLst>
              <a:ext uri="{FF2B5EF4-FFF2-40B4-BE49-F238E27FC236}">
                <a16:creationId xmlns:a16="http://schemas.microsoft.com/office/drawing/2014/main" id="{61F1EDC8-7F96-8DDB-644A-BCC7985686E3}"/>
              </a:ext>
            </a:extLst>
          </p:cNvPr>
          <p:cNvSpPr txBox="1"/>
          <p:nvPr/>
        </p:nvSpPr>
        <p:spPr>
          <a:xfrm>
            <a:off x="1198563" y="1561763"/>
            <a:ext cx="7338534" cy="413959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To produce these statistics, we examine the circumstances of all deaths that are referred to us. We decide whether the deaths meet the criteria for inclusion in this report under one of the following categories:</a:t>
            </a:r>
          </a:p>
          <a:p>
            <a:endParaRPr lang="en-US"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road traffic fatalities </a:t>
            </a:r>
          </a:p>
          <a:p>
            <a:pPr marL="285750"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fatal shootings </a:t>
            </a:r>
          </a:p>
          <a:p>
            <a:pPr marL="285750"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deaths in or following police custody </a:t>
            </a:r>
          </a:p>
          <a:p>
            <a:pPr marL="285750"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apparent suicides following police custody</a:t>
            </a:r>
          </a:p>
          <a:p>
            <a:pPr marL="285750"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other deaths following police contact that were subject to an independent investigation</a:t>
            </a:r>
          </a:p>
          <a:p>
            <a:endParaRPr lang="en-US" dirty="0"/>
          </a:p>
        </p:txBody>
      </p:sp>
    </p:spTree>
    <p:extLst>
      <p:ext uri="{BB962C8B-B14F-4D97-AF65-F5344CB8AC3E}">
        <p14:creationId xmlns:p14="http://schemas.microsoft.com/office/powerpoint/2010/main" val="392318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FF59CE-ED33-6D4A-AF9C-43C7FACE94E0}"/>
              </a:ext>
            </a:extLst>
          </p:cNvPr>
          <p:cNvSpPr>
            <a:spLocks noGrp="1"/>
          </p:cNvSpPr>
          <p:nvPr>
            <p:ph type="ftr" sz="quarter" idx="3"/>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3DD869EE-F7C8-9A43-87AA-7F3C87F26AE1}"/>
              </a:ext>
            </a:extLst>
          </p:cNvPr>
          <p:cNvSpPr>
            <a:spLocks noGrp="1"/>
          </p:cNvSpPr>
          <p:nvPr>
            <p:ph type="sldNum" sz="quarter" idx="4"/>
          </p:nvPr>
        </p:nvSpPr>
        <p:spPr/>
        <p:txBody>
          <a:bodyPr/>
          <a:lstStyle/>
          <a:p>
            <a:fld id="{5EC1863C-CF81-F546-A0BD-020B630DE564}" type="slidenum">
              <a:rPr lang="en-US" smtClean="0"/>
              <a:t>4</a:t>
            </a:fld>
            <a:endParaRPr lang="en-US"/>
          </a:p>
        </p:txBody>
      </p:sp>
      <p:sp>
        <p:nvSpPr>
          <p:cNvPr id="4" name="Text Placeholder 3">
            <a:extLst>
              <a:ext uri="{FF2B5EF4-FFF2-40B4-BE49-F238E27FC236}">
                <a16:creationId xmlns:a16="http://schemas.microsoft.com/office/drawing/2014/main" id="{30466399-98A8-D14C-A045-46957C7F7F9E}"/>
              </a:ext>
            </a:extLst>
          </p:cNvPr>
          <p:cNvSpPr>
            <a:spLocks noGrp="1"/>
          </p:cNvSpPr>
          <p:nvPr>
            <p:ph type="body" sz="quarter" idx="10"/>
          </p:nvPr>
        </p:nvSpPr>
        <p:spPr/>
        <p:txBody>
          <a:bodyPr>
            <a:normAutofit/>
          </a:bodyPr>
          <a:lstStyle/>
          <a:p>
            <a:r>
              <a:rPr lang="en-US" sz="2000" dirty="0">
                <a:latin typeface="Arial" panose="020B0604020202020204" pitchFamily="34" charset="0"/>
                <a:cs typeface="Arial" panose="020B0604020202020204" pitchFamily="34" charset="0"/>
              </a:rPr>
              <a:t>The UK Statistics Authority has designated these statistics as National Statistics.</a:t>
            </a:r>
          </a:p>
          <a:p>
            <a:r>
              <a:rPr lang="en-US" sz="2000" dirty="0">
                <a:latin typeface="Arial" panose="020B0604020202020204" pitchFamily="34" charset="0"/>
                <a:cs typeface="Arial" panose="020B0604020202020204" pitchFamily="34" charset="0"/>
              </a:rPr>
              <a:t>This designation means that the statistics: </a:t>
            </a:r>
          </a:p>
          <a:p>
            <a:pPr marL="342900" indent="-342900">
              <a:spcBef>
                <a:spcPts val="4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meet identified user needs </a:t>
            </a:r>
          </a:p>
          <a:p>
            <a:pPr marL="342900" indent="-342900">
              <a:spcBef>
                <a:spcPts val="4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are well explained and readily accessible </a:t>
            </a:r>
          </a:p>
          <a:p>
            <a:pPr marL="342900" indent="-342900">
              <a:spcBef>
                <a:spcPts val="4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are produced according to sound methods </a:t>
            </a:r>
          </a:p>
          <a:p>
            <a:pPr marL="342900" indent="-342900">
              <a:spcBef>
                <a:spcPts val="4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are managed impartially and objectively in the public interest</a:t>
            </a:r>
            <a:endParaRPr lang="en-US" sz="2000" dirty="0"/>
          </a:p>
        </p:txBody>
      </p:sp>
      <p:sp>
        <p:nvSpPr>
          <p:cNvPr id="5" name="Text Placeholder 4">
            <a:extLst>
              <a:ext uri="{FF2B5EF4-FFF2-40B4-BE49-F238E27FC236}">
                <a16:creationId xmlns:a16="http://schemas.microsoft.com/office/drawing/2014/main" id="{06B342BA-EFB5-C044-87E8-864E534CCD96}"/>
              </a:ext>
            </a:extLst>
          </p:cNvPr>
          <p:cNvSpPr>
            <a:spLocks noGrp="1"/>
          </p:cNvSpPr>
          <p:nvPr>
            <p:ph type="body" sz="quarter" idx="11"/>
          </p:nvPr>
        </p:nvSpPr>
        <p:spPr/>
        <p:txBody>
          <a:bodyPr/>
          <a:lstStyle/>
          <a:p>
            <a:r>
              <a:rPr lang="en-US" dirty="0"/>
              <a:t>National statistics</a:t>
            </a:r>
          </a:p>
        </p:txBody>
      </p:sp>
      <p:pic>
        <p:nvPicPr>
          <p:cNvPr id="7" name="Picture Placeholder 6">
            <a:extLst>
              <a:ext uri="{FF2B5EF4-FFF2-40B4-BE49-F238E27FC236}">
                <a16:creationId xmlns:a16="http://schemas.microsoft.com/office/drawing/2014/main" id="{33A4456E-7531-7680-99CC-F7CFCDE22353}"/>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386" r="-15"/>
          <a:stretch/>
        </p:blipFill>
        <p:spPr>
          <a:xfrm>
            <a:off x="9402945" y="569913"/>
            <a:ext cx="2285817" cy="2254207"/>
          </a:xfrm>
          <a:prstGeom prst="rect">
            <a:avLst/>
          </a:prstGeom>
        </p:spPr>
      </p:pic>
    </p:spTree>
    <p:extLst>
      <p:ext uri="{BB962C8B-B14F-4D97-AF65-F5344CB8AC3E}">
        <p14:creationId xmlns:p14="http://schemas.microsoft.com/office/powerpoint/2010/main" val="88680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83B68-4362-0679-7E1D-ED1447649FC3}"/>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2F9B3B41-A681-9499-B37A-B75BAD1F6B84}"/>
              </a:ext>
            </a:extLst>
          </p:cNvPr>
          <p:cNvSpPr>
            <a:spLocks noGrp="1"/>
          </p:cNvSpPr>
          <p:nvPr>
            <p:ph type="sldNum" sz="quarter" idx="11"/>
          </p:nvPr>
        </p:nvSpPr>
        <p:spPr/>
        <p:txBody>
          <a:bodyPr/>
          <a:lstStyle/>
          <a:p>
            <a:fld id="{5EC1863C-CF81-F546-A0BD-020B630DE564}" type="slidenum">
              <a:rPr lang="en-US" smtClean="0"/>
              <a:t>5</a:t>
            </a:fld>
            <a:endParaRPr lang="en-US"/>
          </a:p>
        </p:txBody>
      </p:sp>
      <p:sp>
        <p:nvSpPr>
          <p:cNvPr id="4" name="Text Placeholder 3">
            <a:extLst>
              <a:ext uri="{FF2B5EF4-FFF2-40B4-BE49-F238E27FC236}">
                <a16:creationId xmlns:a16="http://schemas.microsoft.com/office/drawing/2014/main" id="{C403E7E1-5944-E835-4AA2-349778DAD53C}"/>
              </a:ext>
            </a:extLst>
          </p:cNvPr>
          <p:cNvSpPr>
            <a:spLocks noGrp="1"/>
          </p:cNvSpPr>
          <p:nvPr>
            <p:ph type="body" sz="quarter" idx="12"/>
          </p:nvPr>
        </p:nvSpPr>
        <p:spPr/>
        <p:txBody>
          <a:bodyPr>
            <a:normAutofit/>
          </a:bodyPr>
          <a:lstStyle/>
          <a:p>
            <a:r>
              <a:rPr lang="en-GB" dirty="0">
                <a:latin typeface="Arial" panose="020B0604020202020204" pitchFamily="34" charset="0"/>
                <a:cs typeface="Arial" panose="020B0604020202020204" pitchFamily="34" charset="0"/>
              </a:rPr>
              <a:t>During 2021/22, in each category there were: </a:t>
            </a:r>
          </a:p>
          <a:p>
            <a:pPr marL="347663" lvl="1" indent="-347663">
              <a:buFont typeface="Arial" panose="020B0604020202020204" pitchFamily="34" charset="0"/>
              <a:buChar char="•"/>
            </a:pPr>
            <a:r>
              <a:rPr lang="en-GB" sz="2000" b="0" dirty="0">
                <a:solidFill>
                  <a:schemeClr val="tx1"/>
                </a:solidFill>
                <a:latin typeface="Arial" panose="020B0604020202020204" pitchFamily="34" charset="0"/>
                <a:cs typeface="Arial" panose="020B0604020202020204" pitchFamily="34" charset="0"/>
              </a:rPr>
              <a:t>39 road traffic fatalities </a:t>
            </a:r>
          </a:p>
          <a:p>
            <a:pPr marL="347663" lvl="1" indent="-347663">
              <a:buFont typeface="Arial" panose="020B0604020202020204" pitchFamily="34" charset="0"/>
              <a:buChar char="•"/>
            </a:pPr>
            <a:r>
              <a:rPr lang="en-GB" sz="2000" b="0" dirty="0">
                <a:solidFill>
                  <a:schemeClr val="tx1"/>
                </a:solidFill>
                <a:latin typeface="Arial" panose="020B0604020202020204" pitchFamily="34" charset="0"/>
                <a:cs typeface="Arial" panose="020B0604020202020204" pitchFamily="34" charset="0"/>
              </a:rPr>
              <a:t>2 fatal police shootings </a:t>
            </a:r>
          </a:p>
          <a:p>
            <a:pPr marL="347663" lvl="1" indent="-347663">
              <a:buFont typeface="Arial" panose="020B0604020202020204" pitchFamily="34" charset="0"/>
              <a:buChar char="•"/>
            </a:pPr>
            <a:r>
              <a:rPr lang="en-GB" sz="2000" b="0" dirty="0">
                <a:solidFill>
                  <a:schemeClr val="tx1"/>
                </a:solidFill>
                <a:latin typeface="Arial" panose="020B0604020202020204" pitchFamily="34" charset="0"/>
                <a:cs typeface="Arial" panose="020B0604020202020204" pitchFamily="34" charset="0"/>
              </a:rPr>
              <a:t>11 deaths in or following police custody </a:t>
            </a:r>
          </a:p>
          <a:p>
            <a:pPr marL="347663" lvl="1" indent="-347663">
              <a:buFont typeface="Arial" panose="020B0604020202020204" pitchFamily="34" charset="0"/>
              <a:buChar char="•"/>
            </a:pPr>
            <a:r>
              <a:rPr lang="en-GB" sz="2000" b="0" dirty="0">
                <a:solidFill>
                  <a:schemeClr val="tx1"/>
                </a:solidFill>
                <a:latin typeface="Arial" panose="020B0604020202020204" pitchFamily="34" charset="0"/>
                <a:cs typeface="Arial" panose="020B0604020202020204" pitchFamily="34" charset="0"/>
              </a:rPr>
              <a:t>56 apparent suicides following police custody </a:t>
            </a:r>
          </a:p>
          <a:p>
            <a:pPr marL="347663" lvl="1" indent="-347663">
              <a:buFont typeface="Arial" panose="020B0604020202020204" pitchFamily="34" charset="0"/>
              <a:buChar char="•"/>
            </a:pPr>
            <a:r>
              <a:rPr lang="en-GB" sz="2000" b="0" dirty="0">
                <a:solidFill>
                  <a:schemeClr val="tx1"/>
                </a:solidFill>
                <a:latin typeface="Arial" panose="020B0604020202020204" pitchFamily="34" charset="0"/>
                <a:cs typeface="Arial" panose="020B0604020202020204" pitchFamily="34" charset="0"/>
              </a:rPr>
              <a:t>109 other deaths following police contact that were independently investigated by the IOPC</a:t>
            </a:r>
          </a:p>
        </p:txBody>
      </p:sp>
      <p:sp>
        <p:nvSpPr>
          <p:cNvPr id="5" name="Text Placeholder 4">
            <a:extLst>
              <a:ext uri="{FF2B5EF4-FFF2-40B4-BE49-F238E27FC236}">
                <a16:creationId xmlns:a16="http://schemas.microsoft.com/office/drawing/2014/main" id="{D67E5A52-D589-253C-67A4-23431AF55719}"/>
              </a:ext>
            </a:extLst>
          </p:cNvPr>
          <p:cNvSpPr>
            <a:spLocks noGrp="1"/>
          </p:cNvSpPr>
          <p:nvPr>
            <p:ph type="body" sz="quarter" idx="13"/>
          </p:nvPr>
        </p:nvSpPr>
        <p:spPr/>
        <p:txBody>
          <a:bodyPr/>
          <a:lstStyle/>
          <a:p>
            <a:r>
              <a:rPr lang="en-US" dirty="0"/>
              <a:t>Overall findings</a:t>
            </a:r>
          </a:p>
        </p:txBody>
      </p:sp>
    </p:spTree>
    <p:extLst>
      <p:ext uri="{BB962C8B-B14F-4D97-AF65-F5344CB8AC3E}">
        <p14:creationId xmlns:p14="http://schemas.microsoft.com/office/powerpoint/2010/main" val="94427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BC0892-AE8A-4C90-A11E-BFDDC929D753}"/>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2505E191-8986-4FF1-85AE-1262F4EBD3F2}"/>
              </a:ext>
            </a:extLst>
          </p:cNvPr>
          <p:cNvSpPr>
            <a:spLocks noGrp="1"/>
          </p:cNvSpPr>
          <p:nvPr>
            <p:ph type="sldNum" sz="quarter" idx="11"/>
          </p:nvPr>
        </p:nvSpPr>
        <p:spPr/>
        <p:txBody>
          <a:bodyPr/>
          <a:lstStyle/>
          <a:p>
            <a:fld id="{5EC1863C-CF81-F546-A0BD-020B630DE564}" type="slidenum">
              <a:rPr lang="en-US" smtClean="0"/>
              <a:t>6</a:t>
            </a:fld>
            <a:endParaRPr lang="en-US"/>
          </a:p>
        </p:txBody>
      </p:sp>
      <p:pic>
        <p:nvPicPr>
          <p:cNvPr id="4" name="Picture 3" descr="Chart, line chart&#10;&#10;Description automatically generated">
            <a:extLst>
              <a:ext uri="{FF2B5EF4-FFF2-40B4-BE49-F238E27FC236}">
                <a16:creationId xmlns:a16="http://schemas.microsoft.com/office/drawing/2014/main" id="{001D4645-DAF8-C10C-823E-BCB43CD8C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922" y="387181"/>
            <a:ext cx="7633854" cy="6304130"/>
          </a:xfrm>
          <a:prstGeom prst="rect">
            <a:avLst/>
          </a:prstGeom>
        </p:spPr>
      </p:pic>
    </p:spTree>
    <p:extLst>
      <p:ext uri="{BB962C8B-B14F-4D97-AF65-F5344CB8AC3E}">
        <p14:creationId xmlns:p14="http://schemas.microsoft.com/office/powerpoint/2010/main" val="408181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324387-2CA3-8AAE-ABC2-D7DE11ACDCAE}"/>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25437127-12D7-23E1-BFD0-B6D92C3CAB3C}"/>
              </a:ext>
            </a:extLst>
          </p:cNvPr>
          <p:cNvSpPr>
            <a:spLocks noGrp="1"/>
          </p:cNvSpPr>
          <p:nvPr>
            <p:ph type="sldNum" sz="quarter" idx="11"/>
          </p:nvPr>
        </p:nvSpPr>
        <p:spPr/>
        <p:txBody>
          <a:bodyPr/>
          <a:lstStyle/>
          <a:p>
            <a:fld id="{5EC1863C-CF81-F546-A0BD-020B630DE564}" type="slidenum">
              <a:rPr lang="en-US" smtClean="0"/>
              <a:t>7</a:t>
            </a:fld>
            <a:endParaRPr lang="en-US"/>
          </a:p>
        </p:txBody>
      </p:sp>
      <p:sp>
        <p:nvSpPr>
          <p:cNvPr id="4" name="Text Placeholder 3">
            <a:extLst>
              <a:ext uri="{FF2B5EF4-FFF2-40B4-BE49-F238E27FC236}">
                <a16:creationId xmlns:a16="http://schemas.microsoft.com/office/drawing/2014/main" id="{73DA5060-3B32-2B7B-0E69-38C070A7D614}"/>
              </a:ext>
            </a:extLst>
          </p:cNvPr>
          <p:cNvSpPr>
            <a:spLocks noGrp="1"/>
          </p:cNvSpPr>
          <p:nvPr>
            <p:ph type="body" sz="quarter" idx="12"/>
          </p:nvPr>
        </p:nvSpPr>
        <p:spPr/>
        <p:txBody>
          <a:bodyPr/>
          <a:lstStyle/>
          <a:p>
            <a:r>
              <a:rPr lang="en-GB" i="1" dirty="0">
                <a:latin typeface="Arial" panose="020B0604020202020204" pitchFamily="34" charset="0"/>
                <a:cs typeface="Arial" panose="020B0604020202020204" pitchFamily="34" charset="0"/>
              </a:rPr>
              <a:t>Deaths in or following police custody</a:t>
            </a:r>
          </a:p>
          <a:p>
            <a:pPr marL="285750" lvl="0" indent="-285750">
              <a:lnSpc>
                <a:spcPct val="115000"/>
              </a:lnSpc>
              <a:spcAft>
                <a:spcPts val="300"/>
              </a:spcAft>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rPr>
              <a:t>This year there were 11 deaths in or following police custody. This is the joint lowest </a:t>
            </a:r>
            <a:r>
              <a:rPr lang="en-GB" dirty="0">
                <a:solidFill>
                  <a:srgbClr val="000000"/>
                </a:solidFill>
                <a:ea typeface="Calibri" panose="020F0502020204030204" pitchFamily="34" charset="0"/>
              </a:rPr>
              <a:t>figure since 2004/05 </a:t>
            </a:r>
            <a:r>
              <a:rPr lang="en-GB" sz="2000" dirty="0">
                <a:solidFill>
                  <a:srgbClr val="000000"/>
                </a:solidFill>
                <a:effectLst/>
                <a:latin typeface="Arial" panose="020B0604020202020204" pitchFamily="34" charset="0"/>
                <a:ea typeface="Calibri" panose="020F0502020204030204" pitchFamily="34" charset="0"/>
              </a:rPr>
              <a:t>and lower than the average figure for over the last decade</a:t>
            </a:r>
            <a:r>
              <a:rPr lang="en-GB" dirty="0">
                <a:solidFill>
                  <a:srgbClr val="000000"/>
                </a:solidFill>
                <a:effectLst/>
                <a:ea typeface="Calibri" panose="020F0502020204030204" pitchFamily="34" charset="0"/>
              </a:rPr>
              <a:t>. </a:t>
            </a:r>
            <a:endParaRPr lang="en-GB" dirty="0">
              <a:effectLst/>
              <a:ea typeface="Calibri" panose="020F0502020204030204" pitchFamily="34" charset="0"/>
            </a:endParaRPr>
          </a:p>
          <a:p>
            <a:pPr marL="285750" lvl="0" indent="-285750">
              <a:lnSpc>
                <a:spcPct val="115000"/>
              </a:lnSpc>
              <a:spcAft>
                <a:spcPts val="300"/>
              </a:spcAft>
              <a:buSzPts val="12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rPr>
              <a:t>Four people had some force used against them by officers or by members of the public before their deaths, although the use of force did not necessarily contribute to their death. </a:t>
            </a:r>
            <a:endParaRPr lang="en-GB" sz="2000" dirty="0">
              <a:effectLst/>
              <a:latin typeface="Arial" panose="020B0604020202020204" pitchFamily="34" charset="0"/>
              <a:ea typeface="Calibri" panose="020F0502020204030204" pitchFamily="34" charset="0"/>
            </a:endParaRPr>
          </a:p>
          <a:p>
            <a:pPr marL="285750" lvl="0" indent="-285750">
              <a:lnSpc>
                <a:spcPct val="115000"/>
              </a:lnSpc>
              <a:spcAft>
                <a:spcPts val="300"/>
              </a:spcAft>
              <a:buSzPts val="12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rPr>
              <a:t>Of the 11 deaths in or following police custody, ten people were White, and one was Black. </a:t>
            </a:r>
            <a:endParaRPr lang="en-GB" sz="2000" dirty="0">
              <a:effectLst/>
              <a:latin typeface="Arial" panose="020B0604020202020204" pitchFamily="34" charset="0"/>
              <a:ea typeface="Calibri" panose="020F0502020204030204" pitchFamily="34" charset="0"/>
            </a:endParaRPr>
          </a:p>
          <a:p>
            <a:pPr marL="285750" lvl="0" indent="-285750">
              <a:lnSpc>
                <a:spcPct val="115000"/>
              </a:lnSpc>
              <a:spcAft>
                <a:spcPts val="600"/>
              </a:spcAft>
              <a:buSzPts val="12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rPr>
              <a:t>Three deaths took place within a police custody suite. There were no apparent suicides while in a police custody suite.  </a:t>
            </a:r>
            <a:endParaRPr lang="en-GB" sz="2000" dirty="0">
              <a:effectLst/>
              <a:latin typeface="Arial" panose="020B0604020202020204" pitchFamily="34" charset="0"/>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5FA12CD8-F499-ADAC-28F0-D0BEED5ABBB0}"/>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363325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071D37-D621-0134-BC32-91D4052F9C74}"/>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F77778D7-F598-71EB-8365-3F57BA6F81DC}"/>
              </a:ext>
            </a:extLst>
          </p:cNvPr>
          <p:cNvSpPr>
            <a:spLocks noGrp="1"/>
          </p:cNvSpPr>
          <p:nvPr>
            <p:ph type="sldNum" sz="quarter" idx="11"/>
          </p:nvPr>
        </p:nvSpPr>
        <p:spPr/>
        <p:txBody>
          <a:bodyPr/>
          <a:lstStyle/>
          <a:p>
            <a:fld id="{5EC1863C-CF81-F546-A0BD-020B630DE564}" type="slidenum">
              <a:rPr lang="en-US" smtClean="0"/>
              <a:t>8</a:t>
            </a:fld>
            <a:endParaRPr lang="en-US"/>
          </a:p>
        </p:txBody>
      </p:sp>
      <p:sp>
        <p:nvSpPr>
          <p:cNvPr id="4" name="Text Placeholder 3">
            <a:extLst>
              <a:ext uri="{FF2B5EF4-FFF2-40B4-BE49-F238E27FC236}">
                <a16:creationId xmlns:a16="http://schemas.microsoft.com/office/drawing/2014/main" id="{9585C771-0623-B4F7-DFA9-FB2E05018200}"/>
              </a:ext>
            </a:extLst>
          </p:cNvPr>
          <p:cNvSpPr>
            <a:spLocks noGrp="1"/>
          </p:cNvSpPr>
          <p:nvPr>
            <p:ph type="body" sz="quarter" idx="12"/>
          </p:nvPr>
        </p:nvSpPr>
        <p:spPr>
          <a:xfrm>
            <a:off x="1199321" y="1371600"/>
            <a:ext cx="8656778" cy="5062330"/>
          </a:xfrm>
        </p:spPr>
        <p:txBody>
          <a:bodyPr>
            <a:normAutofit fontScale="92500" lnSpcReduction="10000"/>
          </a:bodyPr>
          <a:lstStyle/>
          <a:p>
            <a:r>
              <a:rPr lang="en-GB" i="1" dirty="0">
                <a:latin typeface="Arial" panose="020B0604020202020204" pitchFamily="34" charset="0"/>
                <a:cs typeface="Arial" panose="020B0604020202020204" pitchFamily="34" charset="0"/>
              </a:rPr>
              <a:t>Road traffic incidents</a:t>
            </a:r>
            <a:endParaRPr lang="en-GB" dirty="0">
              <a:latin typeface="Arial" panose="020B0604020202020204" pitchFamily="34" charset="0"/>
              <a:cs typeface="Arial" panose="020B0604020202020204" pitchFamily="34" charset="0"/>
            </a:endParaRPr>
          </a:p>
          <a:p>
            <a:pPr marL="342900" lvl="0" indent="-342900">
              <a:lnSpc>
                <a:spcPct val="115000"/>
              </a:lnSpc>
              <a:spcAft>
                <a:spcPts val="300"/>
              </a:spcAft>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This year there were 32 fatal police-related road traffic incidents (RTIs), resulting in 39 fatalities. The number of fatal RTI incidents last year was 20. While this figure has fluctuated over the past 11 years, this year’s figure represents</a:t>
            </a:r>
            <a:r>
              <a:rPr lang="en-GB" sz="2000" dirty="0">
                <a:solidFill>
                  <a:srgbClr val="000000"/>
                </a:solidFill>
                <a:effectLst/>
                <a:latin typeface="Arial" panose="020B0604020202020204" pitchFamily="34" charset="0"/>
                <a:ea typeface="Arial" panose="020B0604020202020204" pitchFamily="34" charset="0"/>
              </a:rPr>
              <a:t> </a:t>
            </a:r>
            <a:r>
              <a:rPr lang="en-GB" sz="2000" dirty="0">
                <a:solidFill>
                  <a:srgbClr val="000000"/>
                </a:solidFill>
                <a:effectLst/>
                <a:latin typeface="Arial" panose="020B0604020202020204" pitchFamily="34" charset="0"/>
                <a:ea typeface="Calibri" panose="020F0502020204030204" pitchFamily="34" charset="0"/>
              </a:rPr>
              <a:t>the fifth highest number recorded over the 18-year period since 2004/05, when these statistics were first published.</a:t>
            </a:r>
            <a:endParaRPr lang="en-GB" sz="20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Of the 39 fatalities, 33 resulted from pursuit-related activity. The number of pursuit-related fatalities has increased this year, and is the highest recorded since 2004/05.</a:t>
            </a:r>
            <a:endParaRPr lang="en-GB" sz="20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This year there were five pursuit-related incidents that resulted in multiple fatalities (five incidents accounted for twelve fatalities)</a:t>
            </a:r>
            <a:endParaRPr lang="en-GB" sz="2000" dirty="0">
              <a:latin typeface="Arial" panose="020B0604020202020204" pitchFamily="34" charset="0"/>
              <a:ea typeface="Calibri" panose="020F0502020204030204" pitchFamily="34" charset="0"/>
            </a:endParaRPr>
          </a:p>
          <a:p>
            <a:pPr marL="342900" lvl="0" indent="-342900">
              <a:lnSpc>
                <a:spcPct val="115000"/>
              </a:lnSpc>
              <a:spcAft>
                <a:spcPts val="300"/>
              </a:spcAft>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Of the 33 fatalities – 25 were the driver or passenger in the pursued vehicle, three people were pedestrians who were hit by the pursued or suspect vehicle and five were in an unrelated vehicle hit by the car being pursued. </a:t>
            </a:r>
            <a:endParaRPr lang="en-US" dirty="0"/>
          </a:p>
        </p:txBody>
      </p:sp>
      <p:sp>
        <p:nvSpPr>
          <p:cNvPr id="5" name="Text Placeholder 4">
            <a:extLst>
              <a:ext uri="{FF2B5EF4-FFF2-40B4-BE49-F238E27FC236}">
                <a16:creationId xmlns:a16="http://schemas.microsoft.com/office/drawing/2014/main" id="{AEA998D5-2D58-72F7-67CB-92C0CEAE0068}"/>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215545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502346-419F-40FD-14BD-0A5483A3C290}"/>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31B2156B-5125-5E66-8E4B-6859E7B24F0B}"/>
              </a:ext>
            </a:extLst>
          </p:cNvPr>
          <p:cNvSpPr>
            <a:spLocks noGrp="1"/>
          </p:cNvSpPr>
          <p:nvPr>
            <p:ph type="sldNum" sz="quarter" idx="11"/>
          </p:nvPr>
        </p:nvSpPr>
        <p:spPr/>
        <p:txBody>
          <a:bodyPr/>
          <a:lstStyle/>
          <a:p>
            <a:fld id="{5EC1863C-CF81-F546-A0BD-020B630DE564}" type="slidenum">
              <a:rPr lang="en-US" smtClean="0"/>
              <a:t>9</a:t>
            </a:fld>
            <a:endParaRPr lang="en-US"/>
          </a:p>
        </p:txBody>
      </p:sp>
      <p:sp>
        <p:nvSpPr>
          <p:cNvPr id="4" name="Text Placeholder 3">
            <a:extLst>
              <a:ext uri="{FF2B5EF4-FFF2-40B4-BE49-F238E27FC236}">
                <a16:creationId xmlns:a16="http://schemas.microsoft.com/office/drawing/2014/main" id="{3A48FEDB-882B-EA85-D1A5-4DB5C7F58CDB}"/>
              </a:ext>
            </a:extLst>
          </p:cNvPr>
          <p:cNvSpPr>
            <a:spLocks noGrp="1"/>
          </p:cNvSpPr>
          <p:nvPr>
            <p:ph type="body" sz="quarter" idx="12"/>
          </p:nvPr>
        </p:nvSpPr>
        <p:spPr/>
        <p:txBody>
          <a:bodyPr>
            <a:normAutofit fontScale="92500"/>
          </a:bodyPr>
          <a:lstStyle/>
          <a:p>
            <a:r>
              <a:rPr lang="en-GB" i="1" dirty="0">
                <a:latin typeface="Arial" panose="020B0604020202020204" pitchFamily="34" charset="0"/>
                <a:cs typeface="Arial" panose="020B0604020202020204" pitchFamily="34" charset="0"/>
              </a:rPr>
              <a:t>Road traffic incidents</a:t>
            </a:r>
            <a:endParaRPr lang="en-GB" dirty="0">
              <a:latin typeface="Arial" panose="020B0604020202020204" pitchFamily="34" charset="0"/>
              <a:cs typeface="Arial" panose="020B0604020202020204" pitchFamily="34" charset="0"/>
            </a:endParaRPr>
          </a:p>
          <a:p>
            <a:pPr marL="342900" lvl="0" indent="-342900">
              <a:lnSpc>
                <a:spcPct val="115000"/>
              </a:lnSpc>
              <a:spcAft>
                <a:spcPts val="300"/>
              </a:spcAft>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There were three emergency response related incidents and fatalities. This is an increase compared to the one recorded last year, but remains in line with the average number of incidents and fatalities since 2004/05</a:t>
            </a:r>
            <a:endParaRPr lang="en-GB" sz="20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There were three ‘other’ police activity incidents and fatalities. Two happened when a vehicle responded to the presence of the police and one happened when police were on routine patrol or driving duties.</a:t>
            </a:r>
            <a:endParaRPr lang="en-GB" sz="2000" dirty="0">
              <a:effectLst/>
              <a:latin typeface="Arial" panose="020B0604020202020204" pitchFamily="34" charset="0"/>
              <a:ea typeface="Calibri" panose="020F0502020204030204" pitchFamily="34" charset="0"/>
            </a:endParaRPr>
          </a:p>
          <a:p>
            <a:pPr marL="342900" lvl="0" indent="-342900">
              <a:lnSpc>
                <a:spcPct val="115000"/>
              </a:lnSpc>
              <a:spcAft>
                <a:spcPts val="600"/>
              </a:spcAft>
              <a:buFont typeface="Symbol" panose="05050102010706020507" pitchFamily="18" charset="2"/>
              <a:buChar char=""/>
            </a:pPr>
            <a:r>
              <a:rPr lang="en-GB" sz="2000" dirty="0">
                <a:solidFill>
                  <a:srgbClr val="000000"/>
                </a:solidFill>
                <a:effectLst/>
                <a:latin typeface="Arial" panose="020B0604020202020204" pitchFamily="34" charset="0"/>
                <a:ea typeface="Calibri" panose="020F0502020204030204" pitchFamily="34" charset="0"/>
              </a:rPr>
              <a:t>The average age of the people who died was 34. This decreases to 27 if the deceased was the driver or passenger in the pursued or fleeing vehicle. It increases to 55 if the deceased was a pedestrian, cyclist or a driver or passenger in a vehicle hit by either the police or the pursued or a fleeing vehicle.</a:t>
            </a:r>
            <a:endParaRPr lang="en-GB" sz="2000" dirty="0">
              <a:effectLst/>
              <a:latin typeface="Arial" panose="020B0604020202020204" pitchFamily="34" charset="0"/>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0AAC80FF-EBD6-C440-AAA3-0C959C38DBEE}"/>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718721237"/>
      </p:ext>
    </p:extLst>
  </p:cSld>
  <p:clrMapOvr>
    <a:masterClrMapping/>
  </p:clrMapOvr>
</p:sld>
</file>

<file path=ppt/theme/theme1.xml><?xml version="1.0" encoding="utf-8"?>
<a:theme xmlns:a="http://schemas.openxmlformats.org/drawingml/2006/main" name="IOPC2021_01">
  <a:themeElements>
    <a:clrScheme name="Custom 1">
      <a:dk1>
        <a:srgbClr val="000000"/>
      </a:dk1>
      <a:lt1>
        <a:srgbClr val="FFFFFF"/>
      </a:lt1>
      <a:dk2>
        <a:srgbClr val="F0B236"/>
      </a:dk2>
      <a:lt2>
        <a:srgbClr val="E7E6E6"/>
      </a:lt2>
      <a:accent1>
        <a:srgbClr val="009D97"/>
      </a:accent1>
      <a:accent2>
        <a:srgbClr val="868986"/>
      </a:accent2>
      <a:accent3>
        <a:srgbClr val="A5A5A5"/>
      </a:accent3>
      <a:accent4>
        <a:srgbClr val="FFC000"/>
      </a:accent4>
      <a:accent5>
        <a:srgbClr val="79C3C1"/>
      </a:accent5>
      <a:accent6>
        <a:srgbClr val="363A36"/>
      </a:accent6>
      <a:hlink>
        <a:srgbClr val="24AFA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PC2021_01" id="{7568E8BF-C8BD-7D4B-8EE8-EEE9BA75B425}" vid="{BC22E530-F5EA-DE49-8D78-ABB07FB23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1586</TotalTime>
  <Words>2993</Words>
  <Application>Microsoft Office PowerPoint</Application>
  <PresentationFormat>Widescreen</PresentationFormat>
  <Paragraphs>172</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System Font Regular</vt:lpstr>
      <vt:lpstr>IOPC2021_01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IPCC Comms</dc:creator>
  <cp:lastModifiedBy>Simon Jones</cp:lastModifiedBy>
  <cp:revision>98</cp:revision>
  <dcterms:created xsi:type="dcterms:W3CDTF">2020-10-16T15:19:37Z</dcterms:created>
  <dcterms:modified xsi:type="dcterms:W3CDTF">2022-09-27T14:31:17Z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-469871120</vt:i4>
  </property>
  <property fmtid="{D5CDD505-2E9C-101B-9397-08002B2CF9AE}" pid="3" name="_NewReviewCycle">
    <vt:lpwstr/>
  </property>
  <property fmtid="{D5CDD505-2E9C-101B-9397-08002B2CF9AE}" pid="4" name="_EmailSubject">
    <vt:lpwstr>Death stats files for the website</vt:lpwstr>
  </property>
  <property fmtid="{D5CDD505-2E9C-101B-9397-08002B2CF9AE}" pid="5" name="_AuthorEmail">
    <vt:lpwstr>Simon.Jones@policeconduct.gov.uk</vt:lpwstr>
  </property>
  <property fmtid="{D5CDD505-2E9C-101B-9397-08002B2CF9AE}" pid="6" name="_AuthorEmailDisplayName">
    <vt:lpwstr>Simon Jones</vt:lpwstr>
  </property>
  <property fmtid="{D5CDD505-2E9C-101B-9397-08002B2CF9AE}" pid="7" name="_PreviousAdHocReviewCycleID">
    <vt:i4>-1113606274</vt:i4>
  </property>
</Properties>
</file>