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notesMasterIdLst>
    <p:notesMasterId r:id="rId13"/>
  </p:notesMasterIdLst>
  <p:handoutMasterIdLst>
    <p:handoutMasterId r:id="rId14"/>
  </p:handoutMasterIdLst>
  <p:sldIdLst>
    <p:sldId id="291" r:id="rId2"/>
    <p:sldId id="280" r:id="rId3"/>
    <p:sldId id="294" r:id="rId4"/>
    <p:sldId id="292" r:id="rId5"/>
    <p:sldId id="296" r:id="rId6"/>
    <p:sldId id="297" r:id="rId7"/>
    <p:sldId id="298" r:id="rId8"/>
    <p:sldId id="299" r:id="rId9"/>
    <p:sldId id="300" r:id="rId10"/>
    <p:sldId id="295" r:id="rId11"/>
    <p:sldId id="28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e Laing" initials="ML" lastIdx="1" clrIdx="0">
    <p:extLst>
      <p:ext uri="{19B8F6BF-5375-455C-9EA6-DF929625EA0E}">
        <p15:presenceInfo xmlns:p15="http://schemas.microsoft.com/office/powerpoint/2012/main" userId="S::marie.laing@POLICECONDUCT.GOV.UK::271c13e0-8628-49e1-be08-fbad02ccfca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73A36"/>
    <a:srgbClr val="575552"/>
    <a:srgbClr val="87898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1" autoAdjust="0"/>
    <p:restoredTop sz="78138" autoAdjust="0"/>
  </p:normalViewPr>
  <p:slideViewPr>
    <p:cSldViewPr snapToGrid="0" snapToObjects="1">
      <p:cViewPr varScale="1">
        <p:scale>
          <a:sx n="80" d="100"/>
          <a:sy n="80" d="100"/>
        </p:scale>
        <p:origin x="126" y="9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9CD42A5-6A6A-2347-ADF5-A5C97A622A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217A752-C14E-F741-8ACB-93EC8CD1A7A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E5EF928-F03D-A24A-AA83-EF0A02582D7B}" type="datetimeFigureOut">
              <a:rPr lang="en-US" smtClean="0"/>
              <a:t>2/14/2025</a:t>
            </a:fld>
            <a:endParaRPr lang="en-US"/>
          </a:p>
        </p:txBody>
      </p:sp>
      <p:sp>
        <p:nvSpPr>
          <p:cNvPr id="4" name="Footer Placeholder 3">
            <a:extLst>
              <a:ext uri="{FF2B5EF4-FFF2-40B4-BE49-F238E27FC236}">
                <a16:creationId xmlns:a16="http://schemas.microsoft.com/office/drawing/2014/main" id="{1E0DA63B-6962-704B-933C-976AAD6AA9D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Independent Offcie for Police Conduct</a:t>
            </a:r>
          </a:p>
        </p:txBody>
      </p:sp>
      <p:sp>
        <p:nvSpPr>
          <p:cNvPr id="5" name="Slide Number Placeholder 4">
            <a:extLst>
              <a:ext uri="{FF2B5EF4-FFF2-40B4-BE49-F238E27FC236}">
                <a16:creationId xmlns:a16="http://schemas.microsoft.com/office/drawing/2014/main" id="{D79DA89D-112D-8C4E-A7E9-9910C34D04C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E44AD29-6842-934F-B6ED-20C9CAAF84E6}" type="slidenum">
              <a:rPr lang="en-US" smtClean="0"/>
              <a:t>‹#›</a:t>
            </a:fld>
            <a:endParaRPr lang="en-US"/>
          </a:p>
        </p:txBody>
      </p:sp>
    </p:spTree>
    <p:extLst>
      <p:ext uri="{BB962C8B-B14F-4D97-AF65-F5344CB8AC3E}">
        <p14:creationId xmlns:p14="http://schemas.microsoft.com/office/powerpoint/2010/main" val="193251928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91CC7E-7B3B-184A-88EB-C248FDBD24A9}" type="datetimeFigureOut">
              <a:rPr lang="en-US" smtClean="0"/>
              <a:t>2/14/2025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a:t>Independent Offcie for Police Conduct</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6F18F9-C0EB-F04B-B122-30A51DB8A74D}" type="slidenum">
              <a:rPr lang="en-US" smtClean="0"/>
              <a:t>‹#›</a:t>
            </a:fld>
            <a:endParaRPr lang="en-US"/>
          </a:p>
        </p:txBody>
      </p:sp>
    </p:spTree>
    <p:extLst>
      <p:ext uri="{BB962C8B-B14F-4D97-AF65-F5344CB8AC3E}">
        <p14:creationId xmlns:p14="http://schemas.microsoft.com/office/powerpoint/2010/main" val="318620434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r>
              <a:rPr lang="en-US"/>
              <a:t>Independent Offcie for Police Conduct</a:t>
            </a:r>
          </a:p>
        </p:txBody>
      </p:sp>
      <p:sp>
        <p:nvSpPr>
          <p:cNvPr id="5" name="Slide Number Placeholder 4"/>
          <p:cNvSpPr>
            <a:spLocks noGrp="1"/>
          </p:cNvSpPr>
          <p:nvPr>
            <p:ph type="sldNum" sz="quarter" idx="5"/>
          </p:nvPr>
        </p:nvSpPr>
        <p:spPr/>
        <p:txBody>
          <a:bodyPr/>
          <a:lstStyle/>
          <a:p>
            <a:fld id="{C36F18F9-C0EB-F04B-B122-30A51DB8A74D}" type="slidenum">
              <a:rPr lang="en-US" smtClean="0"/>
              <a:t>3</a:t>
            </a:fld>
            <a:endParaRPr lang="en-US"/>
          </a:p>
        </p:txBody>
      </p:sp>
    </p:spTree>
    <p:extLst>
      <p:ext uri="{BB962C8B-B14F-4D97-AF65-F5344CB8AC3E}">
        <p14:creationId xmlns:p14="http://schemas.microsoft.com/office/powerpoint/2010/main" val="4243342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r>
              <a:rPr lang="en-US"/>
              <a:t>Independent Offcie for Police Conduct</a:t>
            </a:r>
          </a:p>
        </p:txBody>
      </p:sp>
      <p:sp>
        <p:nvSpPr>
          <p:cNvPr id="5" name="Slide Number Placeholder 4"/>
          <p:cNvSpPr>
            <a:spLocks noGrp="1"/>
          </p:cNvSpPr>
          <p:nvPr>
            <p:ph type="sldNum" sz="quarter" idx="5"/>
          </p:nvPr>
        </p:nvSpPr>
        <p:spPr/>
        <p:txBody>
          <a:bodyPr/>
          <a:lstStyle/>
          <a:p>
            <a:fld id="{C36F18F9-C0EB-F04B-B122-30A51DB8A74D}" type="slidenum">
              <a:rPr lang="en-US" smtClean="0"/>
              <a:t>4</a:t>
            </a:fld>
            <a:endParaRPr lang="en-US"/>
          </a:p>
        </p:txBody>
      </p:sp>
    </p:spTree>
    <p:extLst>
      <p:ext uri="{BB962C8B-B14F-4D97-AF65-F5344CB8AC3E}">
        <p14:creationId xmlns:p14="http://schemas.microsoft.com/office/powerpoint/2010/main" val="2563350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r>
              <a:rPr lang="en-US"/>
              <a:t>Independent Offcie for Police Conduct</a:t>
            </a:r>
          </a:p>
        </p:txBody>
      </p:sp>
      <p:sp>
        <p:nvSpPr>
          <p:cNvPr id="5" name="Slide Number Placeholder 4"/>
          <p:cNvSpPr>
            <a:spLocks noGrp="1"/>
          </p:cNvSpPr>
          <p:nvPr>
            <p:ph type="sldNum" sz="quarter" idx="5"/>
          </p:nvPr>
        </p:nvSpPr>
        <p:spPr/>
        <p:txBody>
          <a:bodyPr/>
          <a:lstStyle/>
          <a:p>
            <a:fld id="{C36F18F9-C0EB-F04B-B122-30A51DB8A74D}" type="slidenum">
              <a:rPr lang="en-US" smtClean="0"/>
              <a:t>5</a:t>
            </a:fld>
            <a:endParaRPr lang="en-US"/>
          </a:p>
        </p:txBody>
      </p:sp>
    </p:spTree>
    <p:extLst>
      <p:ext uri="{BB962C8B-B14F-4D97-AF65-F5344CB8AC3E}">
        <p14:creationId xmlns:p14="http://schemas.microsoft.com/office/powerpoint/2010/main" val="35038523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r>
              <a:rPr lang="en-US"/>
              <a:t>Independent Offcie for Police Conduct</a:t>
            </a:r>
          </a:p>
        </p:txBody>
      </p:sp>
      <p:sp>
        <p:nvSpPr>
          <p:cNvPr id="5" name="Slide Number Placeholder 4"/>
          <p:cNvSpPr>
            <a:spLocks noGrp="1"/>
          </p:cNvSpPr>
          <p:nvPr>
            <p:ph type="sldNum" sz="quarter" idx="5"/>
          </p:nvPr>
        </p:nvSpPr>
        <p:spPr/>
        <p:txBody>
          <a:bodyPr/>
          <a:lstStyle/>
          <a:p>
            <a:fld id="{C36F18F9-C0EB-F04B-B122-30A51DB8A74D}" type="slidenum">
              <a:rPr lang="en-US" smtClean="0"/>
              <a:t>6</a:t>
            </a:fld>
            <a:endParaRPr lang="en-US"/>
          </a:p>
        </p:txBody>
      </p:sp>
    </p:spTree>
    <p:extLst>
      <p:ext uri="{BB962C8B-B14F-4D97-AF65-F5344CB8AC3E}">
        <p14:creationId xmlns:p14="http://schemas.microsoft.com/office/powerpoint/2010/main" val="2002639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r>
              <a:rPr lang="en-US"/>
              <a:t>Independent Offcie for Police Conduct</a:t>
            </a:r>
          </a:p>
        </p:txBody>
      </p:sp>
      <p:sp>
        <p:nvSpPr>
          <p:cNvPr id="5" name="Slide Number Placeholder 4"/>
          <p:cNvSpPr>
            <a:spLocks noGrp="1"/>
          </p:cNvSpPr>
          <p:nvPr>
            <p:ph type="sldNum" sz="quarter" idx="5"/>
          </p:nvPr>
        </p:nvSpPr>
        <p:spPr/>
        <p:txBody>
          <a:bodyPr/>
          <a:lstStyle/>
          <a:p>
            <a:fld id="{C36F18F9-C0EB-F04B-B122-30A51DB8A74D}" type="slidenum">
              <a:rPr lang="en-US" smtClean="0"/>
              <a:t>7</a:t>
            </a:fld>
            <a:endParaRPr lang="en-US"/>
          </a:p>
        </p:txBody>
      </p:sp>
    </p:spTree>
    <p:extLst>
      <p:ext uri="{BB962C8B-B14F-4D97-AF65-F5344CB8AC3E}">
        <p14:creationId xmlns:p14="http://schemas.microsoft.com/office/powerpoint/2010/main" val="754999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r>
              <a:rPr lang="en-US"/>
              <a:t>Independent Offcie for Police Conduct</a:t>
            </a:r>
          </a:p>
        </p:txBody>
      </p:sp>
      <p:sp>
        <p:nvSpPr>
          <p:cNvPr id="5" name="Slide Number Placeholder 4"/>
          <p:cNvSpPr>
            <a:spLocks noGrp="1"/>
          </p:cNvSpPr>
          <p:nvPr>
            <p:ph type="sldNum" sz="quarter" idx="5"/>
          </p:nvPr>
        </p:nvSpPr>
        <p:spPr/>
        <p:txBody>
          <a:bodyPr/>
          <a:lstStyle/>
          <a:p>
            <a:fld id="{C36F18F9-C0EB-F04B-B122-30A51DB8A74D}" type="slidenum">
              <a:rPr lang="en-US" smtClean="0"/>
              <a:t>8</a:t>
            </a:fld>
            <a:endParaRPr lang="en-US"/>
          </a:p>
        </p:txBody>
      </p:sp>
    </p:spTree>
    <p:extLst>
      <p:ext uri="{BB962C8B-B14F-4D97-AF65-F5344CB8AC3E}">
        <p14:creationId xmlns:p14="http://schemas.microsoft.com/office/powerpoint/2010/main" val="20611817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r>
              <a:rPr lang="en-US"/>
              <a:t>Independent Offcie for Police Conduct</a:t>
            </a:r>
          </a:p>
        </p:txBody>
      </p:sp>
      <p:sp>
        <p:nvSpPr>
          <p:cNvPr id="5" name="Slide Number Placeholder 4"/>
          <p:cNvSpPr>
            <a:spLocks noGrp="1"/>
          </p:cNvSpPr>
          <p:nvPr>
            <p:ph type="sldNum" sz="quarter" idx="5"/>
          </p:nvPr>
        </p:nvSpPr>
        <p:spPr/>
        <p:txBody>
          <a:bodyPr/>
          <a:lstStyle/>
          <a:p>
            <a:fld id="{C36F18F9-C0EB-F04B-B122-30A51DB8A74D}" type="slidenum">
              <a:rPr lang="en-US" smtClean="0"/>
              <a:t>9</a:t>
            </a:fld>
            <a:endParaRPr lang="en-US"/>
          </a:p>
        </p:txBody>
      </p:sp>
    </p:spTree>
    <p:extLst>
      <p:ext uri="{BB962C8B-B14F-4D97-AF65-F5344CB8AC3E}">
        <p14:creationId xmlns:p14="http://schemas.microsoft.com/office/powerpoint/2010/main" val="22536785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r>
              <a:rPr lang="en-US"/>
              <a:t>Independent Offcie for Police Conduct</a:t>
            </a:r>
          </a:p>
        </p:txBody>
      </p:sp>
      <p:sp>
        <p:nvSpPr>
          <p:cNvPr id="5" name="Slide Number Placeholder 4"/>
          <p:cNvSpPr>
            <a:spLocks noGrp="1"/>
          </p:cNvSpPr>
          <p:nvPr>
            <p:ph type="sldNum" sz="quarter" idx="5"/>
          </p:nvPr>
        </p:nvSpPr>
        <p:spPr/>
        <p:txBody>
          <a:bodyPr/>
          <a:lstStyle/>
          <a:p>
            <a:fld id="{C36F18F9-C0EB-F04B-B122-30A51DB8A74D}" type="slidenum">
              <a:rPr lang="en-US" smtClean="0"/>
              <a:t>10</a:t>
            </a:fld>
            <a:endParaRPr lang="en-US"/>
          </a:p>
        </p:txBody>
      </p:sp>
    </p:spTree>
    <p:extLst>
      <p:ext uri="{BB962C8B-B14F-4D97-AF65-F5344CB8AC3E}">
        <p14:creationId xmlns:p14="http://schemas.microsoft.com/office/powerpoint/2010/main" val="5421302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18" Type="http://schemas.openxmlformats.org/officeDocument/2006/relationships/image" Target="../media/image19.svg"/><Relationship Id="rId3" Type="http://schemas.openxmlformats.org/officeDocument/2006/relationships/image" Target="../media/image4.svg"/><Relationship Id="rId7" Type="http://schemas.openxmlformats.org/officeDocument/2006/relationships/image" Target="../media/image8.svg"/><Relationship Id="rId12" Type="http://schemas.openxmlformats.org/officeDocument/2006/relationships/image" Target="../media/image13.pn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7.svg"/><Relationship Id="rId1" Type="http://schemas.openxmlformats.org/officeDocument/2006/relationships/slideMaster" Target="../slideMasters/slideMaster1.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5" Type="http://schemas.openxmlformats.org/officeDocument/2006/relationships/image" Target="../media/image1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 Id="rId14" Type="http://schemas.openxmlformats.org/officeDocument/2006/relationships/image" Target="../media/image15.emf"/></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48DD52E-82C3-D74E-8090-AB7A602A8340}"/>
              </a:ext>
            </a:extLst>
          </p:cNvPr>
          <p:cNvSpPr/>
          <p:nvPr userDrawn="1"/>
        </p:nvSpPr>
        <p:spPr>
          <a:xfrm>
            <a:off x="297712" y="1112363"/>
            <a:ext cx="11610753" cy="542666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5812C8F5-077A-4E4E-B0F2-C205066EC60C}"/>
              </a:ext>
            </a:extLst>
          </p:cNvPr>
          <p:cNvPicPr>
            <a:picLocks noChangeAspect="1"/>
          </p:cNvPicPr>
          <p:nvPr userDrawn="1"/>
        </p:nvPicPr>
        <p:blipFill>
          <a:blip r:embed="rId2"/>
          <a:stretch>
            <a:fillRect/>
          </a:stretch>
        </p:blipFill>
        <p:spPr>
          <a:xfrm>
            <a:off x="9700181" y="338451"/>
            <a:ext cx="2194106" cy="442756"/>
          </a:xfrm>
          <a:prstGeom prst="rect">
            <a:avLst/>
          </a:prstGeom>
        </p:spPr>
      </p:pic>
      <p:pic>
        <p:nvPicPr>
          <p:cNvPr id="10" name="Picture 9">
            <a:extLst>
              <a:ext uri="{FF2B5EF4-FFF2-40B4-BE49-F238E27FC236}">
                <a16:creationId xmlns:a16="http://schemas.microsoft.com/office/drawing/2014/main" id="{CC62ABD2-52D4-2D4E-8770-5BFBF1F65806}"/>
              </a:ext>
            </a:extLst>
          </p:cNvPr>
          <p:cNvPicPr>
            <a:picLocks noChangeAspect="1"/>
          </p:cNvPicPr>
          <p:nvPr userDrawn="1"/>
        </p:nvPicPr>
        <p:blipFill>
          <a:blip r:embed="rId3"/>
          <a:stretch>
            <a:fillRect/>
          </a:stretch>
        </p:blipFill>
        <p:spPr>
          <a:xfrm>
            <a:off x="10826496" y="5310632"/>
            <a:ext cx="683514" cy="911352"/>
          </a:xfrm>
          <a:prstGeom prst="rect">
            <a:avLst/>
          </a:prstGeom>
        </p:spPr>
      </p:pic>
      <p:sp>
        <p:nvSpPr>
          <p:cNvPr id="11" name="Right Triangle 10">
            <a:extLst>
              <a:ext uri="{FF2B5EF4-FFF2-40B4-BE49-F238E27FC236}">
                <a16:creationId xmlns:a16="http://schemas.microsoft.com/office/drawing/2014/main" id="{E2206EF5-A50D-9047-8D98-A510886264F9}"/>
              </a:ext>
            </a:extLst>
          </p:cNvPr>
          <p:cNvSpPr/>
          <p:nvPr userDrawn="1"/>
        </p:nvSpPr>
        <p:spPr>
          <a:xfrm rot="13471063">
            <a:off x="-1461801" y="2461176"/>
            <a:ext cx="3479502" cy="3479502"/>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3" name="Text Placeholder 2">
            <a:extLst>
              <a:ext uri="{FF2B5EF4-FFF2-40B4-BE49-F238E27FC236}">
                <a16:creationId xmlns:a16="http://schemas.microsoft.com/office/drawing/2014/main" id="{D86D41F5-1128-4E08-A583-131CD5AFD27C}"/>
              </a:ext>
            </a:extLst>
          </p:cNvPr>
          <p:cNvSpPr>
            <a:spLocks noGrp="1"/>
          </p:cNvSpPr>
          <p:nvPr>
            <p:ph type="body" sz="quarter" idx="10" hasCustomPrompt="1"/>
          </p:nvPr>
        </p:nvSpPr>
        <p:spPr>
          <a:xfrm>
            <a:off x="3260758" y="4799913"/>
            <a:ext cx="4958861" cy="567869"/>
          </a:xfrm>
        </p:spPr>
        <p:txBody>
          <a:bodyPr>
            <a:normAutofit/>
          </a:bodyPr>
          <a:lstStyle>
            <a:lvl1pPr>
              <a:defRPr sz="2400"/>
            </a:lvl1pPr>
          </a:lstStyle>
          <a:p>
            <a:pPr lvl="0"/>
            <a:r>
              <a:rPr lang="en-US" dirty="0"/>
              <a:t>&lt;Insert name and job title&gt;</a:t>
            </a:r>
          </a:p>
        </p:txBody>
      </p:sp>
      <p:sp>
        <p:nvSpPr>
          <p:cNvPr id="15" name="Text Placeholder 2">
            <a:extLst>
              <a:ext uri="{FF2B5EF4-FFF2-40B4-BE49-F238E27FC236}">
                <a16:creationId xmlns:a16="http://schemas.microsoft.com/office/drawing/2014/main" id="{58BDD186-A8CE-41CA-8757-B4070970954E}"/>
              </a:ext>
            </a:extLst>
          </p:cNvPr>
          <p:cNvSpPr>
            <a:spLocks noGrp="1"/>
          </p:cNvSpPr>
          <p:nvPr>
            <p:ph type="body" sz="quarter" idx="11" hasCustomPrompt="1"/>
          </p:nvPr>
        </p:nvSpPr>
        <p:spPr>
          <a:xfrm>
            <a:off x="3260758" y="5377307"/>
            <a:ext cx="4958861" cy="496675"/>
          </a:xfrm>
        </p:spPr>
        <p:txBody>
          <a:bodyPr>
            <a:normAutofit/>
          </a:bodyPr>
          <a:lstStyle>
            <a:lvl1pPr>
              <a:defRPr sz="2400"/>
            </a:lvl1pPr>
          </a:lstStyle>
          <a:p>
            <a:pPr lvl="0"/>
            <a:r>
              <a:rPr lang="en-US" dirty="0"/>
              <a:t>&lt;Insert date&gt;</a:t>
            </a:r>
          </a:p>
        </p:txBody>
      </p:sp>
      <p:sp>
        <p:nvSpPr>
          <p:cNvPr id="16" name="Text Placeholder 2">
            <a:extLst>
              <a:ext uri="{FF2B5EF4-FFF2-40B4-BE49-F238E27FC236}">
                <a16:creationId xmlns:a16="http://schemas.microsoft.com/office/drawing/2014/main" id="{848F24CD-A717-461D-A976-7E45494A9977}"/>
              </a:ext>
            </a:extLst>
          </p:cNvPr>
          <p:cNvSpPr>
            <a:spLocks noGrp="1"/>
          </p:cNvSpPr>
          <p:nvPr>
            <p:ph type="body" sz="quarter" idx="12" hasCustomPrompt="1"/>
          </p:nvPr>
        </p:nvSpPr>
        <p:spPr>
          <a:xfrm>
            <a:off x="3261600" y="3886200"/>
            <a:ext cx="7146000" cy="426976"/>
          </a:xfrm>
        </p:spPr>
        <p:txBody>
          <a:bodyPr>
            <a:spAutoFit/>
          </a:bodyPr>
          <a:lstStyle>
            <a:lvl1pPr>
              <a:defRPr sz="5400" b="1"/>
            </a:lvl1pPr>
          </a:lstStyle>
          <a:p>
            <a:pPr lvl="0"/>
            <a:r>
              <a:rPr lang="en-US" dirty="0"/>
              <a:t>&lt;Insert title </a:t>
            </a:r>
            <a:r>
              <a:rPr lang="en-US" dirty="0" err="1"/>
              <a:t>xxxxxxx</a:t>
            </a:r>
            <a:r>
              <a:rPr lang="en-US" dirty="0"/>
              <a:t>&gt;</a:t>
            </a:r>
          </a:p>
        </p:txBody>
      </p:sp>
    </p:spTree>
    <p:extLst>
      <p:ext uri="{BB962C8B-B14F-4D97-AF65-F5344CB8AC3E}">
        <p14:creationId xmlns:p14="http://schemas.microsoft.com/office/powerpoint/2010/main" val="224222579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9BB7CB55-9F66-DE4D-B30C-3D409213F0C1}"/>
              </a:ext>
            </a:extLst>
          </p:cNvPr>
          <p:cNvSpPr>
            <a:spLocks noGrp="1"/>
          </p:cNvSpPr>
          <p:nvPr>
            <p:ph type="ftr" sz="quarter" idx="10"/>
          </p:nvPr>
        </p:nvSpPr>
        <p:spPr/>
        <p:txBody>
          <a:bodyPr/>
          <a:lstStyle/>
          <a:p>
            <a:r>
              <a:rPr lang="en-US"/>
              <a:t>Independent Office for Police Conduct</a:t>
            </a:r>
            <a:endParaRPr lang="en-US" dirty="0"/>
          </a:p>
        </p:txBody>
      </p:sp>
      <p:sp>
        <p:nvSpPr>
          <p:cNvPr id="4" name="Slide Number Placeholder 3">
            <a:extLst>
              <a:ext uri="{FF2B5EF4-FFF2-40B4-BE49-F238E27FC236}">
                <a16:creationId xmlns:a16="http://schemas.microsoft.com/office/drawing/2014/main" id="{15A76B0C-1541-1448-B9B2-9C32BBB15F09}"/>
              </a:ext>
            </a:extLst>
          </p:cNvPr>
          <p:cNvSpPr>
            <a:spLocks noGrp="1"/>
          </p:cNvSpPr>
          <p:nvPr>
            <p:ph type="sldNum" sz="quarter" idx="11"/>
          </p:nvPr>
        </p:nvSpPr>
        <p:spPr/>
        <p:txBody>
          <a:bodyPr/>
          <a:lstStyle/>
          <a:p>
            <a:fld id="{5EC1863C-CF81-F546-A0BD-020B630DE564}" type="slidenum">
              <a:rPr lang="en-US" smtClean="0"/>
              <a:t>‹#›</a:t>
            </a:fld>
            <a:endParaRPr lang="en-US"/>
          </a:p>
        </p:txBody>
      </p:sp>
      <p:sp>
        <p:nvSpPr>
          <p:cNvPr id="5" name="Rectangle 4">
            <a:extLst>
              <a:ext uri="{FF2B5EF4-FFF2-40B4-BE49-F238E27FC236}">
                <a16:creationId xmlns:a16="http://schemas.microsoft.com/office/drawing/2014/main" id="{4797D3FC-4782-C040-898D-5E104427E8C4}"/>
              </a:ext>
            </a:extLst>
          </p:cNvPr>
          <p:cNvSpPr/>
          <p:nvPr userDrawn="1"/>
        </p:nvSpPr>
        <p:spPr>
          <a:xfrm>
            <a:off x="0" y="0"/>
            <a:ext cx="329184"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 Placeholder 2">
            <a:extLst>
              <a:ext uri="{FF2B5EF4-FFF2-40B4-BE49-F238E27FC236}">
                <a16:creationId xmlns:a16="http://schemas.microsoft.com/office/drawing/2014/main" id="{A854945C-89B7-2B4E-A41F-5EC2A45A63C1}"/>
              </a:ext>
            </a:extLst>
          </p:cNvPr>
          <p:cNvSpPr>
            <a:spLocks noGrp="1"/>
          </p:cNvSpPr>
          <p:nvPr>
            <p:ph type="body" sz="quarter" idx="12"/>
          </p:nvPr>
        </p:nvSpPr>
        <p:spPr>
          <a:xfrm>
            <a:off x="1199321" y="1371600"/>
            <a:ext cx="7981124" cy="5062330"/>
          </a:xfrm>
          <a:prstGeom prst="rect">
            <a:avLst/>
          </a:prstGeom>
        </p:spPr>
        <p:txBody>
          <a:bodyPr>
            <a:normAutofit/>
          </a:bodyPr>
          <a:lstStyle>
            <a:lvl1pPr>
              <a:defRPr sz="2000"/>
            </a:lvl1pPr>
            <a:lvl2pPr>
              <a:defRPr b="1"/>
            </a:lvl2pPr>
            <a:lvl5pPr marL="1828800" indent="0">
              <a:buNone/>
              <a:defRPr/>
            </a:lvl5pPr>
          </a:lstStyle>
          <a:p>
            <a:pPr lvl="0"/>
            <a:r>
              <a:rPr lang="en-US"/>
              <a:t>Click to edit Master text styles</a:t>
            </a:r>
          </a:p>
        </p:txBody>
      </p:sp>
      <p:sp>
        <p:nvSpPr>
          <p:cNvPr id="7" name="Text Placeholder 4">
            <a:extLst>
              <a:ext uri="{FF2B5EF4-FFF2-40B4-BE49-F238E27FC236}">
                <a16:creationId xmlns:a16="http://schemas.microsoft.com/office/drawing/2014/main" id="{E9C6463C-6EA7-CA49-9EC7-B166D85BF95B}"/>
              </a:ext>
            </a:extLst>
          </p:cNvPr>
          <p:cNvSpPr>
            <a:spLocks noGrp="1"/>
          </p:cNvSpPr>
          <p:nvPr>
            <p:ph type="body" sz="quarter" idx="13" hasCustomPrompt="1"/>
          </p:nvPr>
        </p:nvSpPr>
        <p:spPr>
          <a:xfrm>
            <a:off x="1198563" y="569913"/>
            <a:ext cx="6037262" cy="682625"/>
          </a:xfrm>
          <a:prstGeom prst="rect">
            <a:avLst/>
          </a:prstGeom>
        </p:spPr>
        <p:txBody>
          <a:bodyPr>
            <a:normAutofit/>
          </a:bodyPr>
          <a:lstStyle>
            <a:lvl1pPr>
              <a:defRPr sz="4000"/>
            </a:lvl1pPr>
          </a:lstStyle>
          <a:p>
            <a:pPr lvl="0"/>
            <a:r>
              <a:rPr lang="en-GB" dirty="0"/>
              <a:t>Headline here</a:t>
            </a:r>
          </a:p>
        </p:txBody>
      </p:sp>
    </p:spTree>
    <p:extLst>
      <p:ext uri="{BB962C8B-B14F-4D97-AF65-F5344CB8AC3E}">
        <p14:creationId xmlns:p14="http://schemas.microsoft.com/office/powerpoint/2010/main" val="569679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45E55E3-7585-EB49-84CD-1558B1F8F3D5}"/>
              </a:ext>
            </a:extLst>
          </p:cNvPr>
          <p:cNvSpPr/>
          <p:nvPr userDrawn="1"/>
        </p:nvSpPr>
        <p:spPr>
          <a:xfrm>
            <a:off x="0" y="0"/>
            <a:ext cx="329184"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ooter Placeholder 4">
            <a:extLst>
              <a:ext uri="{FF2B5EF4-FFF2-40B4-BE49-F238E27FC236}">
                <a16:creationId xmlns:a16="http://schemas.microsoft.com/office/drawing/2014/main" id="{CAD44ED2-822B-7C47-B140-137D03ACF40A}"/>
              </a:ext>
            </a:extLst>
          </p:cNvPr>
          <p:cNvSpPr>
            <a:spLocks noGrp="1"/>
          </p:cNvSpPr>
          <p:nvPr>
            <p:ph type="ftr" sz="quarter" idx="3"/>
          </p:nvPr>
        </p:nvSpPr>
        <p:spPr>
          <a:xfrm>
            <a:off x="1046922" y="6526696"/>
            <a:ext cx="3906078" cy="329231"/>
          </a:xfrm>
          <a:prstGeom prst="rect">
            <a:avLst/>
          </a:prstGeom>
        </p:spPr>
        <p:txBody>
          <a:bodyPr vert="horz" lIns="0" tIns="45720" rIns="91440" bIns="45720" rtlCol="0" anchor="ctr"/>
          <a:lstStyle>
            <a:lvl1pPr algn="l">
              <a:defRPr sz="1000">
                <a:solidFill>
                  <a:schemeClr val="bg1">
                    <a:lumMod val="75000"/>
                  </a:schemeClr>
                </a:solidFill>
              </a:defRPr>
            </a:lvl1pPr>
          </a:lstStyle>
          <a:p>
            <a:r>
              <a:rPr lang="en-US" dirty="0"/>
              <a:t>Independent Office for Police Conduct</a:t>
            </a:r>
          </a:p>
        </p:txBody>
      </p:sp>
      <p:sp>
        <p:nvSpPr>
          <p:cNvPr id="11" name="Slide Number Placeholder 5">
            <a:extLst>
              <a:ext uri="{FF2B5EF4-FFF2-40B4-BE49-F238E27FC236}">
                <a16:creationId xmlns:a16="http://schemas.microsoft.com/office/drawing/2014/main" id="{CA4360AA-03C0-9141-854A-5808A564924F}"/>
              </a:ext>
            </a:extLst>
          </p:cNvPr>
          <p:cNvSpPr>
            <a:spLocks noGrp="1"/>
          </p:cNvSpPr>
          <p:nvPr>
            <p:ph type="sldNum" sz="quarter" idx="4"/>
          </p:nvPr>
        </p:nvSpPr>
        <p:spPr>
          <a:xfrm>
            <a:off x="9180444" y="6526696"/>
            <a:ext cx="2507973" cy="329231"/>
          </a:xfrm>
          <a:prstGeom prst="rect">
            <a:avLst/>
          </a:prstGeom>
        </p:spPr>
        <p:txBody>
          <a:bodyPr vert="horz" lIns="91440" tIns="45720" rIns="91440" bIns="45720" rtlCol="0" anchor="ctr"/>
          <a:lstStyle>
            <a:lvl1pPr algn="r">
              <a:defRPr sz="1200">
                <a:solidFill>
                  <a:schemeClr val="tx1">
                    <a:tint val="75000"/>
                  </a:schemeClr>
                </a:solidFill>
              </a:defRPr>
            </a:lvl1pPr>
          </a:lstStyle>
          <a:p>
            <a:fld id="{5EC1863C-CF81-F546-A0BD-020B630DE564}" type="slidenum">
              <a:rPr lang="en-US" smtClean="0"/>
              <a:t>‹#›</a:t>
            </a:fld>
            <a:endParaRPr lang="en-US"/>
          </a:p>
        </p:txBody>
      </p:sp>
      <p:sp>
        <p:nvSpPr>
          <p:cNvPr id="3" name="Text Placeholder 2">
            <a:extLst>
              <a:ext uri="{FF2B5EF4-FFF2-40B4-BE49-F238E27FC236}">
                <a16:creationId xmlns:a16="http://schemas.microsoft.com/office/drawing/2014/main" id="{D1E97A13-1E20-A84F-BE82-087E7085DDE8}"/>
              </a:ext>
            </a:extLst>
          </p:cNvPr>
          <p:cNvSpPr>
            <a:spLocks noGrp="1"/>
          </p:cNvSpPr>
          <p:nvPr>
            <p:ph type="body" sz="quarter" idx="10"/>
          </p:nvPr>
        </p:nvSpPr>
        <p:spPr>
          <a:xfrm>
            <a:off x="1199320" y="1371600"/>
            <a:ext cx="6036367" cy="5062330"/>
          </a:xfrm>
          <a:prstGeom prst="rect">
            <a:avLst/>
          </a:prstGeom>
        </p:spPr>
        <p:txBody>
          <a:bodyPr>
            <a:normAutofit/>
          </a:bodyPr>
          <a:lstStyle>
            <a:lvl1pPr>
              <a:defRPr sz="2000"/>
            </a:lvl1pPr>
            <a:lvl2pPr>
              <a:defRPr b="1"/>
            </a:lvl2pPr>
            <a:lvl5pPr marL="1828800" indent="0">
              <a:buNone/>
              <a:defRPr/>
            </a:lvl5pPr>
          </a:lstStyle>
          <a:p>
            <a:pPr lvl="0"/>
            <a:r>
              <a:rPr lang="en-US"/>
              <a:t>Click to edit Master text styles</a:t>
            </a:r>
          </a:p>
        </p:txBody>
      </p:sp>
      <p:sp>
        <p:nvSpPr>
          <p:cNvPr id="5" name="Text Placeholder 4">
            <a:extLst>
              <a:ext uri="{FF2B5EF4-FFF2-40B4-BE49-F238E27FC236}">
                <a16:creationId xmlns:a16="http://schemas.microsoft.com/office/drawing/2014/main" id="{C42D9F34-3E04-124A-87E6-6D5484996E2C}"/>
              </a:ext>
            </a:extLst>
          </p:cNvPr>
          <p:cNvSpPr>
            <a:spLocks noGrp="1"/>
          </p:cNvSpPr>
          <p:nvPr>
            <p:ph type="body" sz="quarter" idx="11" hasCustomPrompt="1"/>
          </p:nvPr>
        </p:nvSpPr>
        <p:spPr>
          <a:xfrm>
            <a:off x="1198563" y="569913"/>
            <a:ext cx="6037262" cy="682625"/>
          </a:xfrm>
          <a:prstGeom prst="rect">
            <a:avLst/>
          </a:prstGeom>
        </p:spPr>
        <p:txBody>
          <a:bodyPr>
            <a:normAutofit/>
          </a:bodyPr>
          <a:lstStyle>
            <a:lvl1pPr>
              <a:defRPr sz="4000"/>
            </a:lvl1pPr>
          </a:lstStyle>
          <a:p>
            <a:pPr lvl="0"/>
            <a:r>
              <a:rPr lang="en-GB" dirty="0"/>
              <a:t>Headline here</a:t>
            </a:r>
          </a:p>
        </p:txBody>
      </p:sp>
      <p:sp>
        <p:nvSpPr>
          <p:cNvPr id="4" name="Picture Placeholder 3">
            <a:extLst>
              <a:ext uri="{FF2B5EF4-FFF2-40B4-BE49-F238E27FC236}">
                <a16:creationId xmlns:a16="http://schemas.microsoft.com/office/drawing/2014/main" id="{3AE3D87A-4857-4341-A00B-46D12088D6AC}"/>
              </a:ext>
            </a:extLst>
          </p:cNvPr>
          <p:cNvSpPr>
            <a:spLocks noGrp="1"/>
          </p:cNvSpPr>
          <p:nvPr>
            <p:ph type="pic" sz="quarter" idx="12"/>
          </p:nvPr>
        </p:nvSpPr>
        <p:spPr>
          <a:xfrm>
            <a:off x="7540625" y="569913"/>
            <a:ext cx="4148138" cy="5864225"/>
          </a:xfrm>
        </p:spPr>
        <p:txBody>
          <a:bodyPr/>
          <a:lstStyle/>
          <a:p>
            <a:r>
              <a:rPr lang="en-US"/>
              <a:t>Click icon to add picture</a:t>
            </a:r>
            <a:endParaRPr lang="en-US" dirty="0"/>
          </a:p>
        </p:txBody>
      </p:sp>
    </p:spTree>
    <p:extLst>
      <p:ext uri="{BB962C8B-B14F-4D97-AF65-F5344CB8AC3E}">
        <p14:creationId xmlns:p14="http://schemas.microsoft.com/office/powerpoint/2010/main" val="3029062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D331227-149A-B94F-A3F0-1555C839ECD1}"/>
              </a:ext>
            </a:extLst>
          </p:cNvPr>
          <p:cNvSpPr/>
          <p:nvPr userDrawn="1"/>
        </p:nvSpPr>
        <p:spPr>
          <a:xfrm>
            <a:off x="0" y="0"/>
            <a:ext cx="329184"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AEA84462-18D3-CE42-A72C-B7CAC7761725}"/>
              </a:ext>
            </a:extLst>
          </p:cNvPr>
          <p:cNvSpPr/>
          <p:nvPr userDrawn="1"/>
        </p:nvSpPr>
        <p:spPr>
          <a:xfrm>
            <a:off x="0" y="0"/>
            <a:ext cx="329184"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46EF6270-CA13-CB4A-8840-4DF4C5FC05C2}"/>
              </a:ext>
            </a:extLst>
          </p:cNvPr>
          <p:cNvSpPr txBox="1"/>
          <p:nvPr userDrawn="1"/>
        </p:nvSpPr>
        <p:spPr>
          <a:xfrm>
            <a:off x="1039446" y="3478696"/>
            <a:ext cx="7101664" cy="2941767"/>
          </a:xfrm>
          <a:prstGeom prst="rect">
            <a:avLst/>
          </a:prstGeom>
          <a:noFill/>
        </p:spPr>
        <p:txBody>
          <a:bodyPr wrap="square" lIns="0" tIns="0" rIns="0" bIns="0" rtlCol="0">
            <a:noAutofit/>
          </a:bodyPr>
          <a:lstStyle/>
          <a:p>
            <a:r>
              <a:rPr lang="en-US" sz="4000" b="0" dirty="0">
                <a:solidFill>
                  <a:schemeClr val="tx1">
                    <a:lumMod val="95000"/>
                    <a:lumOff val="5000"/>
                  </a:schemeClr>
                </a:solidFill>
                <a:latin typeface="Arial" panose="020B0604020202020204" pitchFamily="34" charset="0"/>
                <a:cs typeface="Arial" panose="020B0604020202020204" pitchFamily="34" charset="0"/>
              </a:rPr>
              <a:t>Sample text </a:t>
            </a:r>
          </a:p>
          <a:p>
            <a:endParaRPr lang="en-US" sz="1400" dirty="0">
              <a:solidFill>
                <a:schemeClr val="tx1">
                  <a:lumMod val="95000"/>
                  <a:lumOff val="5000"/>
                </a:schemeClr>
              </a:solidFill>
              <a:latin typeface="Arial" panose="020B0604020202020204" pitchFamily="34" charset="0"/>
              <a:cs typeface="Arial" panose="020B0604020202020204" pitchFamily="34" charset="0"/>
            </a:endParaRPr>
          </a:p>
          <a:p>
            <a:pPr>
              <a:spcAft>
                <a:spcPts val="1200"/>
              </a:spcAft>
            </a:pPr>
            <a:r>
              <a:rPr lang="en-US" sz="2000" dirty="0">
                <a:solidFill>
                  <a:schemeClr val="tx1">
                    <a:lumMod val="95000"/>
                    <a:lumOff val="5000"/>
                  </a:schemeClr>
                </a:solidFill>
                <a:latin typeface="Arial" panose="020B0604020202020204" pitchFamily="34" charset="0"/>
                <a:cs typeface="Arial" panose="020B0604020202020204" pitchFamily="34" charset="0"/>
              </a:rPr>
              <a:t>Sample text sample text text sample text. Sample text text. Sample text sample text </a:t>
            </a:r>
            <a:r>
              <a:rPr lang="en-US" sz="2000" dirty="0" err="1">
                <a:solidFill>
                  <a:schemeClr val="tx1">
                    <a:lumMod val="95000"/>
                    <a:lumOff val="5000"/>
                  </a:schemeClr>
                </a:solidFill>
                <a:latin typeface="Arial" panose="020B0604020202020204" pitchFamily="34" charset="0"/>
                <a:cs typeface="Arial" panose="020B0604020202020204" pitchFamily="34" charset="0"/>
              </a:rPr>
              <a:t>ext</a:t>
            </a:r>
            <a:r>
              <a:rPr lang="en-US" sz="2000" dirty="0">
                <a:solidFill>
                  <a:schemeClr val="tx1">
                    <a:lumMod val="95000"/>
                    <a:lumOff val="5000"/>
                  </a:schemeClr>
                </a:solidFill>
                <a:latin typeface="Arial" panose="020B0604020202020204" pitchFamily="34" charset="0"/>
                <a:cs typeface="Arial" panose="020B0604020202020204" pitchFamily="34" charset="0"/>
              </a:rPr>
              <a:t> sample text. Sample text text.</a:t>
            </a:r>
          </a:p>
          <a:p>
            <a:pPr marL="285750" indent="-285750">
              <a:spcAft>
                <a:spcPts val="1200"/>
              </a:spcAft>
              <a:buClr>
                <a:srgbClr val="FFC000"/>
              </a:buClr>
              <a:buFont typeface="System Font Regular"/>
              <a:buChar char="●"/>
            </a:pPr>
            <a:r>
              <a:rPr lang="en-US" sz="2000" b="0" dirty="0">
                <a:solidFill>
                  <a:schemeClr val="tx1">
                    <a:lumMod val="95000"/>
                    <a:lumOff val="5000"/>
                  </a:schemeClr>
                </a:solidFill>
                <a:latin typeface="Arial" panose="020B0604020202020204" pitchFamily="34" charset="0"/>
                <a:cs typeface="Arial" panose="020B0604020202020204" pitchFamily="34" charset="0"/>
              </a:rPr>
              <a:t>Sample text sample text text sample text. Sample text.</a:t>
            </a:r>
          </a:p>
          <a:p>
            <a:pPr marL="285750" indent="-285750">
              <a:spcAft>
                <a:spcPts val="1200"/>
              </a:spcAft>
              <a:buClr>
                <a:srgbClr val="FFC000"/>
              </a:buClr>
              <a:buFont typeface="System Font Regular"/>
              <a:buChar char="●"/>
            </a:pPr>
            <a:r>
              <a:rPr lang="en-US" sz="2000" b="0" dirty="0">
                <a:solidFill>
                  <a:schemeClr val="tx1">
                    <a:lumMod val="95000"/>
                    <a:lumOff val="5000"/>
                  </a:schemeClr>
                </a:solidFill>
                <a:latin typeface="Arial" panose="020B0604020202020204" pitchFamily="34" charset="0"/>
                <a:cs typeface="Arial" panose="020B0604020202020204" pitchFamily="34" charset="0"/>
              </a:rPr>
              <a:t>Sample text sample text text sample text. Sample text.</a:t>
            </a:r>
          </a:p>
          <a:p>
            <a:pPr marL="285750" indent="-285750">
              <a:spcAft>
                <a:spcPts val="1200"/>
              </a:spcAft>
              <a:buClr>
                <a:srgbClr val="FFC000"/>
              </a:buClr>
              <a:buFont typeface="System Font Regular"/>
              <a:buChar char="●"/>
            </a:pPr>
            <a:r>
              <a:rPr lang="en-US" sz="2000" b="0" dirty="0">
                <a:solidFill>
                  <a:schemeClr val="tx1">
                    <a:lumMod val="95000"/>
                    <a:lumOff val="5000"/>
                  </a:schemeClr>
                </a:solidFill>
                <a:latin typeface="Arial" panose="020B0604020202020204" pitchFamily="34" charset="0"/>
                <a:cs typeface="Arial" panose="020B0604020202020204" pitchFamily="34" charset="0"/>
              </a:rPr>
              <a:t>Sample text sample text text sample text. Sample text.</a:t>
            </a:r>
          </a:p>
        </p:txBody>
      </p:sp>
      <p:sp>
        <p:nvSpPr>
          <p:cNvPr id="18" name="Content Placeholder 5">
            <a:extLst>
              <a:ext uri="{FF2B5EF4-FFF2-40B4-BE49-F238E27FC236}">
                <a16:creationId xmlns:a16="http://schemas.microsoft.com/office/drawing/2014/main" id="{BD8B27D5-0226-3944-9D47-51855FD4A4B6}"/>
              </a:ext>
            </a:extLst>
          </p:cNvPr>
          <p:cNvSpPr>
            <a:spLocks noGrp="1"/>
          </p:cNvSpPr>
          <p:nvPr>
            <p:ph sz="quarter" idx="4"/>
          </p:nvPr>
        </p:nvSpPr>
        <p:spPr>
          <a:xfrm>
            <a:off x="1039446" y="549965"/>
            <a:ext cx="3466294" cy="2713806"/>
          </a:xfrm>
          <a:prstGeom prst="rect">
            <a:avLst/>
          </a:prstGeom>
        </p:spPr>
        <p:txBody>
          <a:bodyPr/>
          <a:lstStyle>
            <a:lvl1pPr marL="0" indent="0">
              <a:buNone/>
              <a:defRPr/>
            </a:lvl1pPr>
          </a:lstStyle>
          <a:p>
            <a:pPr lvl="0"/>
            <a:r>
              <a:rPr lang="en-US"/>
              <a:t>Click to edit Master text styles</a:t>
            </a:r>
          </a:p>
        </p:txBody>
      </p:sp>
      <p:sp>
        <p:nvSpPr>
          <p:cNvPr id="19" name="Content Placeholder 5">
            <a:extLst>
              <a:ext uri="{FF2B5EF4-FFF2-40B4-BE49-F238E27FC236}">
                <a16:creationId xmlns:a16="http://schemas.microsoft.com/office/drawing/2014/main" id="{A548B586-E341-0C4A-AE70-BFC85FD852D3}"/>
              </a:ext>
            </a:extLst>
          </p:cNvPr>
          <p:cNvSpPr>
            <a:spLocks noGrp="1"/>
          </p:cNvSpPr>
          <p:nvPr>
            <p:ph sz="quarter" idx="13"/>
          </p:nvPr>
        </p:nvSpPr>
        <p:spPr>
          <a:xfrm>
            <a:off x="4690669" y="549965"/>
            <a:ext cx="3386532" cy="2713806"/>
          </a:xfrm>
          <a:prstGeom prst="rect">
            <a:avLst/>
          </a:prstGeom>
        </p:spPr>
        <p:txBody>
          <a:bodyPr/>
          <a:lstStyle>
            <a:lvl1pPr marL="0" indent="0">
              <a:buNone/>
              <a:defRPr/>
            </a:lvl1pPr>
          </a:lstStyle>
          <a:p>
            <a:pPr lvl="0"/>
            <a:r>
              <a:rPr lang="en-US"/>
              <a:t>Click to edit Master text styles</a:t>
            </a:r>
          </a:p>
        </p:txBody>
      </p:sp>
      <p:sp>
        <p:nvSpPr>
          <p:cNvPr id="20" name="Content Placeholder 5">
            <a:extLst>
              <a:ext uri="{FF2B5EF4-FFF2-40B4-BE49-F238E27FC236}">
                <a16:creationId xmlns:a16="http://schemas.microsoft.com/office/drawing/2014/main" id="{AF71D1E2-8D66-1641-B701-0DF1539261F4}"/>
              </a:ext>
            </a:extLst>
          </p:cNvPr>
          <p:cNvSpPr>
            <a:spLocks noGrp="1"/>
          </p:cNvSpPr>
          <p:nvPr>
            <p:ph sz="quarter" idx="14"/>
          </p:nvPr>
        </p:nvSpPr>
        <p:spPr>
          <a:xfrm>
            <a:off x="8262130" y="549965"/>
            <a:ext cx="3386532" cy="2713806"/>
          </a:xfrm>
          <a:prstGeom prst="rect">
            <a:avLst/>
          </a:prstGeom>
        </p:spPr>
        <p:txBody>
          <a:bodyPr/>
          <a:lstStyle>
            <a:lvl1pPr marL="0" indent="0">
              <a:buNone/>
              <a:defRPr/>
            </a:lvl1pPr>
          </a:lstStyle>
          <a:p>
            <a:pPr lvl="0"/>
            <a:r>
              <a:rPr lang="en-US"/>
              <a:t>Click to edit Master text styles</a:t>
            </a:r>
          </a:p>
        </p:txBody>
      </p:sp>
      <p:sp>
        <p:nvSpPr>
          <p:cNvPr id="21" name="Footer Placeholder 4">
            <a:extLst>
              <a:ext uri="{FF2B5EF4-FFF2-40B4-BE49-F238E27FC236}">
                <a16:creationId xmlns:a16="http://schemas.microsoft.com/office/drawing/2014/main" id="{BF9EF2B3-4CD6-7C41-BF31-3DAC0D892BA2}"/>
              </a:ext>
            </a:extLst>
          </p:cNvPr>
          <p:cNvSpPr>
            <a:spLocks noGrp="1"/>
          </p:cNvSpPr>
          <p:nvPr>
            <p:ph type="ftr" sz="quarter" idx="3"/>
          </p:nvPr>
        </p:nvSpPr>
        <p:spPr>
          <a:xfrm>
            <a:off x="1046922" y="6526696"/>
            <a:ext cx="3906078" cy="329231"/>
          </a:xfrm>
          <a:prstGeom prst="rect">
            <a:avLst/>
          </a:prstGeom>
        </p:spPr>
        <p:txBody>
          <a:bodyPr vert="horz" lIns="0" tIns="45720" rIns="91440" bIns="45720" rtlCol="0" anchor="ctr"/>
          <a:lstStyle>
            <a:lvl1pPr algn="l">
              <a:defRPr sz="1000">
                <a:solidFill>
                  <a:schemeClr val="bg1">
                    <a:lumMod val="75000"/>
                  </a:schemeClr>
                </a:solidFill>
              </a:defRPr>
            </a:lvl1pPr>
          </a:lstStyle>
          <a:p>
            <a:r>
              <a:rPr lang="en-US" dirty="0"/>
              <a:t>Independent Office for Police Conduct</a:t>
            </a:r>
          </a:p>
        </p:txBody>
      </p:sp>
      <p:sp>
        <p:nvSpPr>
          <p:cNvPr id="22" name="Slide Number Placeholder 5">
            <a:extLst>
              <a:ext uri="{FF2B5EF4-FFF2-40B4-BE49-F238E27FC236}">
                <a16:creationId xmlns:a16="http://schemas.microsoft.com/office/drawing/2014/main" id="{B8C4CE83-6078-9846-8926-1018C69FA791}"/>
              </a:ext>
            </a:extLst>
          </p:cNvPr>
          <p:cNvSpPr>
            <a:spLocks noGrp="1"/>
          </p:cNvSpPr>
          <p:nvPr>
            <p:ph type="sldNum" sz="quarter" idx="15"/>
          </p:nvPr>
        </p:nvSpPr>
        <p:spPr>
          <a:xfrm>
            <a:off x="9180444" y="6526696"/>
            <a:ext cx="2507973" cy="329231"/>
          </a:xfrm>
          <a:prstGeom prst="rect">
            <a:avLst/>
          </a:prstGeom>
        </p:spPr>
        <p:txBody>
          <a:bodyPr vert="horz" lIns="91440" tIns="45720" rIns="91440" bIns="45720" rtlCol="0" anchor="ctr"/>
          <a:lstStyle>
            <a:lvl1pPr algn="r">
              <a:defRPr sz="1200">
                <a:solidFill>
                  <a:schemeClr val="tx1">
                    <a:tint val="75000"/>
                  </a:schemeClr>
                </a:solidFill>
              </a:defRPr>
            </a:lvl1pPr>
          </a:lstStyle>
          <a:p>
            <a:fld id="{5EC1863C-CF81-F546-A0BD-020B630DE564}" type="slidenum">
              <a:rPr lang="en-US" smtClean="0"/>
              <a:t>‹#›</a:t>
            </a:fld>
            <a:endParaRPr lang="en-US"/>
          </a:p>
        </p:txBody>
      </p:sp>
    </p:spTree>
    <p:extLst>
      <p:ext uri="{BB962C8B-B14F-4D97-AF65-F5344CB8AC3E}">
        <p14:creationId xmlns:p14="http://schemas.microsoft.com/office/powerpoint/2010/main" val="506159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ist of 5 items">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61B964B7-5C85-CA4C-8CE1-59121C1888B3}"/>
              </a:ext>
            </a:extLst>
          </p:cNvPr>
          <p:cNvSpPr>
            <a:spLocks noGrp="1"/>
          </p:cNvSpPr>
          <p:nvPr>
            <p:ph type="ftr" sz="quarter" idx="10"/>
          </p:nvPr>
        </p:nvSpPr>
        <p:spPr/>
        <p:txBody>
          <a:bodyPr/>
          <a:lstStyle/>
          <a:p>
            <a:r>
              <a:rPr lang="en-US"/>
              <a:t>Independent Office for Police Conduct</a:t>
            </a:r>
            <a:endParaRPr lang="en-US" dirty="0"/>
          </a:p>
        </p:txBody>
      </p:sp>
      <p:sp>
        <p:nvSpPr>
          <p:cNvPr id="4" name="Slide Number Placeholder 3">
            <a:extLst>
              <a:ext uri="{FF2B5EF4-FFF2-40B4-BE49-F238E27FC236}">
                <a16:creationId xmlns:a16="http://schemas.microsoft.com/office/drawing/2014/main" id="{0AB2DFF6-44EB-4E4F-A337-4214A9A45AE8}"/>
              </a:ext>
            </a:extLst>
          </p:cNvPr>
          <p:cNvSpPr>
            <a:spLocks noGrp="1"/>
          </p:cNvSpPr>
          <p:nvPr>
            <p:ph type="sldNum" sz="quarter" idx="11"/>
          </p:nvPr>
        </p:nvSpPr>
        <p:spPr/>
        <p:txBody>
          <a:bodyPr/>
          <a:lstStyle/>
          <a:p>
            <a:fld id="{5EC1863C-CF81-F546-A0BD-020B630DE564}" type="slidenum">
              <a:rPr lang="en-US" smtClean="0"/>
              <a:t>‹#›</a:t>
            </a:fld>
            <a:endParaRPr lang="en-US"/>
          </a:p>
        </p:txBody>
      </p:sp>
      <p:sp>
        <p:nvSpPr>
          <p:cNvPr id="5" name="Rectangle 4">
            <a:extLst>
              <a:ext uri="{FF2B5EF4-FFF2-40B4-BE49-F238E27FC236}">
                <a16:creationId xmlns:a16="http://schemas.microsoft.com/office/drawing/2014/main" id="{7A754913-22DD-7C48-92A3-7E8E5E5FFE5A}"/>
              </a:ext>
            </a:extLst>
          </p:cNvPr>
          <p:cNvSpPr/>
          <p:nvPr userDrawn="1"/>
        </p:nvSpPr>
        <p:spPr>
          <a:xfrm>
            <a:off x="0" y="0"/>
            <a:ext cx="329184"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a:extLst>
              <a:ext uri="{FF2B5EF4-FFF2-40B4-BE49-F238E27FC236}">
                <a16:creationId xmlns:a16="http://schemas.microsoft.com/office/drawing/2014/main" id="{96AE6998-3FB3-6748-BFB7-A0B121CF7007}"/>
              </a:ext>
            </a:extLst>
          </p:cNvPr>
          <p:cNvCxnSpPr>
            <a:cxnSpLocks/>
          </p:cNvCxnSpPr>
          <p:nvPr userDrawn="1"/>
        </p:nvCxnSpPr>
        <p:spPr>
          <a:xfrm>
            <a:off x="329184" y="3108960"/>
            <a:ext cx="11862816" cy="0"/>
          </a:xfrm>
          <a:prstGeom prst="line">
            <a:avLst/>
          </a:prstGeom>
          <a:ln w="127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825E2E61-18B5-A64E-9786-88CD2A6F1D05}"/>
              </a:ext>
            </a:extLst>
          </p:cNvPr>
          <p:cNvSpPr/>
          <p:nvPr userDrawn="1"/>
        </p:nvSpPr>
        <p:spPr>
          <a:xfrm>
            <a:off x="1389888" y="2478024"/>
            <a:ext cx="1261872" cy="126187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398542D8-335B-2C4C-9FA1-C0D8C0816416}"/>
              </a:ext>
            </a:extLst>
          </p:cNvPr>
          <p:cNvSpPr/>
          <p:nvPr userDrawn="1"/>
        </p:nvSpPr>
        <p:spPr>
          <a:xfrm>
            <a:off x="3361944" y="2478024"/>
            <a:ext cx="1261872" cy="126187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9C1DDC0C-3E6E-B04C-A413-51692EA5ACBB}"/>
              </a:ext>
            </a:extLst>
          </p:cNvPr>
          <p:cNvSpPr/>
          <p:nvPr userDrawn="1"/>
        </p:nvSpPr>
        <p:spPr>
          <a:xfrm>
            <a:off x="5465064" y="2478024"/>
            <a:ext cx="1261872" cy="126187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AA104B5F-1EC3-B244-B2CD-3641A29A4DFC}"/>
              </a:ext>
            </a:extLst>
          </p:cNvPr>
          <p:cNvSpPr/>
          <p:nvPr userDrawn="1"/>
        </p:nvSpPr>
        <p:spPr>
          <a:xfrm>
            <a:off x="7568184" y="2478024"/>
            <a:ext cx="1261872" cy="126187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4ADD473C-F70C-0649-8C15-D1F4BCAED836}"/>
              </a:ext>
            </a:extLst>
          </p:cNvPr>
          <p:cNvSpPr/>
          <p:nvPr userDrawn="1"/>
        </p:nvSpPr>
        <p:spPr>
          <a:xfrm>
            <a:off x="9671304" y="2478024"/>
            <a:ext cx="1261872" cy="126187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F335121-3363-4142-AC34-8EAA12D24604}"/>
              </a:ext>
            </a:extLst>
          </p:cNvPr>
          <p:cNvSpPr/>
          <p:nvPr userDrawn="1"/>
        </p:nvSpPr>
        <p:spPr>
          <a:xfrm>
            <a:off x="1213104" y="3948421"/>
            <a:ext cx="1615440" cy="1938992"/>
          </a:xfrm>
          <a:prstGeom prst="rect">
            <a:avLst/>
          </a:prstGeom>
        </p:spPr>
        <p:txBody>
          <a:bodyPr wrap="square" lIns="0" tIns="0" rIns="0" bIns="0">
            <a:spAutoFit/>
          </a:bodyPr>
          <a:lstStyle/>
          <a:p>
            <a:pPr algn="ctr"/>
            <a:r>
              <a:rPr lang="en-US" sz="1800" dirty="0">
                <a:solidFill>
                  <a:schemeClr val="tx1">
                    <a:lumMod val="95000"/>
                    <a:lumOff val="5000"/>
                  </a:schemeClr>
                </a:solidFill>
                <a:latin typeface="Arial" panose="020B0604020202020204" pitchFamily="34" charset="0"/>
                <a:cs typeface="Arial" panose="020B0604020202020204" pitchFamily="34" charset="0"/>
              </a:rPr>
              <a:t>Sample text sample text text sample text. Sample text text. Sample text sample text text sample text</a:t>
            </a:r>
            <a:endParaRPr lang="en-US" sz="1800" dirty="0"/>
          </a:p>
        </p:txBody>
      </p:sp>
      <p:sp>
        <p:nvSpPr>
          <p:cNvPr id="13" name="Rectangle 12">
            <a:extLst>
              <a:ext uri="{FF2B5EF4-FFF2-40B4-BE49-F238E27FC236}">
                <a16:creationId xmlns:a16="http://schemas.microsoft.com/office/drawing/2014/main" id="{B66865F9-9642-D548-BD83-102EB51FFFE3}"/>
              </a:ext>
            </a:extLst>
          </p:cNvPr>
          <p:cNvSpPr/>
          <p:nvPr userDrawn="1"/>
        </p:nvSpPr>
        <p:spPr>
          <a:xfrm>
            <a:off x="3189732" y="3948421"/>
            <a:ext cx="1615440" cy="1938992"/>
          </a:xfrm>
          <a:prstGeom prst="rect">
            <a:avLst/>
          </a:prstGeom>
        </p:spPr>
        <p:txBody>
          <a:bodyPr wrap="square" lIns="0" tIns="0" rIns="0" bIns="0">
            <a:spAutoFit/>
          </a:bodyPr>
          <a:lstStyle/>
          <a:p>
            <a:pPr algn="ctr"/>
            <a:r>
              <a:rPr lang="en-US" sz="1800" dirty="0">
                <a:solidFill>
                  <a:schemeClr val="tx1">
                    <a:lumMod val="95000"/>
                    <a:lumOff val="5000"/>
                  </a:schemeClr>
                </a:solidFill>
                <a:latin typeface="Arial" panose="020B0604020202020204" pitchFamily="34" charset="0"/>
                <a:cs typeface="Arial" panose="020B0604020202020204" pitchFamily="34" charset="0"/>
              </a:rPr>
              <a:t>Sample text sample text text sample text. Sample text text. Sample text sample text text sample text</a:t>
            </a:r>
            <a:endParaRPr lang="en-US" sz="1800" dirty="0"/>
          </a:p>
        </p:txBody>
      </p:sp>
      <p:sp>
        <p:nvSpPr>
          <p:cNvPr id="14" name="Rectangle 13">
            <a:extLst>
              <a:ext uri="{FF2B5EF4-FFF2-40B4-BE49-F238E27FC236}">
                <a16:creationId xmlns:a16="http://schemas.microsoft.com/office/drawing/2014/main" id="{9E59D05D-1087-584A-8DCB-71931FA46CAE}"/>
              </a:ext>
            </a:extLst>
          </p:cNvPr>
          <p:cNvSpPr/>
          <p:nvPr userDrawn="1"/>
        </p:nvSpPr>
        <p:spPr>
          <a:xfrm>
            <a:off x="5288280" y="3948421"/>
            <a:ext cx="1615440" cy="1938992"/>
          </a:xfrm>
          <a:prstGeom prst="rect">
            <a:avLst/>
          </a:prstGeom>
        </p:spPr>
        <p:txBody>
          <a:bodyPr wrap="square" lIns="0" tIns="0" rIns="0" bIns="0">
            <a:spAutoFit/>
          </a:bodyPr>
          <a:lstStyle/>
          <a:p>
            <a:pPr algn="ctr"/>
            <a:r>
              <a:rPr lang="en-US" sz="1800" dirty="0">
                <a:solidFill>
                  <a:schemeClr val="tx1">
                    <a:lumMod val="95000"/>
                    <a:lumOff val="5000"/>
                  </a:schemeClr>
                </a:solidFill>
                <a:latin typeface="Arial" panose="020B0604020202020204" pitchFamily="34" charset="0"/>
                <a:cs typeface="Arial" panose="020B0604020202020204" pitchFamily="34" charset="0"/>
              </a:rPr>
              <a:t>Sample text sample text text sample text. Sample text text. Sample text sample text text sample text</a:t>
            </a:r>
            <a:endParaRPr lang="en-US" sz="1800" dirty="0"/>
          </a:p>
        </p:txBody>
      </p:sp>
      <p:sp>
        <p:nvSpPr>
          <p:cNvPr id="15" name="Rectangle 14">
            <a:extLst>
              <a:ext uri="{FF2B5EF4-FFF2-40B4-BE49-F238E27FC236}">
                <a16:creationId xmlns:a16="http://schemas.microsoft.com/office/drawing/2014/main" id="{E3F2D7B6-BE51-0149-9208-AFB649C1471A}"/>
              </a:ext>
            </a:extLst>
          </p:cNvPr>
          <p:cNvSpPr/>
          <p:nvPr userDrawn="1"/>
        </p:nvSpPr>
        <p:spPr>
          <a:xfrm>
            <a:off x="7391400" y="3948421"/>
            <a:ext cx="1615440" cy="1938992"/>
          </a:xfrm>
          <a:prstGeom prst="rect">
            <a:avLst/>
          </a:prstGeom>
        </p:spPr>
        <p:txBody>
          <a:bodyPr wrap="square" lIns="0" tIns="0" rIns="0" bIns="0">
            <a:spAutoFit/>
          </a:bodyPr>
          <a:lstStyle/>
          <a:p>
            <a:pPr algn="ctr"/>
            <a:r>
              <a:rPr lang="en-US" sz="1800" dirty="0">
                <a:solidFill>
                  <a:schemeClr val="tx1">
                    <a:lumMod val="95000"/>
                    <a:lumOff val="5000"/>
                  </a:schemeClr>
                </a:solidFill>
                <a:latin typeface="Arial" panose="020B0604020202020204" pitchFamily="34" charset="0"/>
                <a:cs typeface="Arial" panose="020B0604020202020204" pitchFamily="34" charset="0"/>
              </a:rPr>
              <a:t>Sample text sample text text sample text. Sample text text. Sample text sample text text sample text</a:t>
            </a:r>
            <a:endParaRPr lang="en-US" sz="1800" dirty="0"/>
          </a:p>
        </p:txBody>
      </p:sp>
      <p:sp>
        <p:nvSpPr>
          <p:cNvPr id="16" name="Rectangle 15">
            <a:extLst>
              <a:ext uri="{FF2B5EF4-FFF2-40B4-BE49-F238E27FC236}">
                <a16:creationId xmlns:a16="http://schemas.microsoft.com/office/drawing/2014/main" id="{385374D0-4EB4-6C44-ABD9-1610EED5E85A}"/>
              </a:ext>
            </a:extLst>
          </p:cNvPr>
          <p:cNvSpPr/>
          <p:nvPr userDrawn="1"/>
        </p:nvSpPr>
        <p:spPr>
          <a:xfrm>
            <a:off x="9494520" y="3948421"/>
            <a:ext cx="1615440" cy="1938992"/>
          </a:xfrm>
          <a:prstGeom prst="rect">
            <a:avLst/>
          </a:prstGeom>
        </p:spPr>
        <p:txBody>
          <a:bodyPr wrap="square" lIns="0" tIns="0" rIns="0" bIns="0">
            <a:spAutoFit/>
          </a:bodyPr>
          <a:lstStyle/>
          <a:p>
            <a:pPr algn="ctr"/>
            <a:r>
              <a:rPr lang="en-US" sz="1800" dirty="0">
                <a:solidFill>
                  <a:schemeClr val="tx1">
                    <a:lumMod val="95000"/>
                    <a:lumOff val="5000"/>
                  </a:schemeClr>
                </a:solidFill>
                <a:latin typeface="Arial" panose="020B0604020202020204" pitchFamily="34" charset="0"/>
                <a:cs typeface="Arial" panose="020B0604020202020204" pitchFamily="34" charset="0"/>
              </a:rPr>
              <a:t>Sample text sample text text sample text. Sample text text. Sample text sample text text sample text</a:t>
            </a:r>
            <a:endParaRPr lang="en-US" sz="1800" dirty="0"/>
          </a:p>
        </p:txBody>
      </p:sp>
      <p:sp>
        <p:nvSpPr>
          <p:cNvPr id="17" name="TextBox 16">
            <a:extLst>
              <a:ext uri="{FF2B5EF4-FFF2-40B4-BE49-F238E27FC236}">
                <a16:creationId xmlns:a16="http://schemas.microsoft.com/office/drawing/2014/main" id="{C664BBC5-3002-E048-9C0C-BE8BDAF910B3}"/>
              </a:ext>
            </a:extLst>
          </p:cNvPr>
          <p:cNvSpPr txBox="1"/>
          <p:nvPr userDrawn="1"/>
        </p:nvSpPr>
        <p:spPr>
          <a:xfrm>
            <a:off x="4312920" y="1574769"/>
            <a:ext cx="3566160" cy="430887"/>
          </a:xfrm>
          <a:prstGeom prst="rect">
            <a:avLst/>
          </a:prstGeom>
          <a:noFill/>
        </p:spPr>
        <p:txBody>
          <a:bodyPr wrap="square" lIns="0" tIns="0" rIns="0" bIns="0" rtlCol="0">
            <a:spAutoFit/>
          </a:bodyPr>
          <a:lstStyle/>
          <a:p>
            <a:pPr algn="ctr"/>
            <a:r>
              <a:rPr lang="en-US" sz="2800" b="1" dirty="0">
                <a:solidFill>
                  <a:schemeClr val="tx1">
                    <a:lumMod val="85000"/>
                    <a:lumOff val="15000"/>
                  </a:schemeClr>
                </a:solidFill>
                <a:latin typeface="Arial" panose="020B0604020202020204" pitchFamily="34" charset="0"/>
                <a:cs typeface="Arial" panose="020B0604020202020204" pitchFamily="34" charset="0"/>
              </a:rPr>
              <a:t>Sample title text</a:t>
            </a:r>
          </a:p>
        </p:txBody>
      </p:sp>
      <p:sp>
        <p:nvSpPr>
          <p:cNvPr id="18" name="TextBox 17">
            <a:extLst>
              <a:ext uri="{FF2B5EF4-FFF2-40B4-BE49-F238E27FC236}">
                <a16:creationId xmlns:a16="http://schemas.microsoft.com/office/drawing/2014/main" id="{DE193134-9FAD-5043-8DB3-A74F0D09A69D}"/>
              </a:ext>
            </a:extLst>
          </p:cNvPr>
          <p:cNvSpPr txBox="1"/>
          <p:nvPr userDrawn="1"/>
        </p:nvSpPr>
        <p:spPr>
          <a:xfrm>
            <a:off x="1806487" y="2739628"/>
            <a:ext cx="343043" cy="738664"/>
          </a:xfrm>
          <a:prstGeom prst="rect">
            <a:avLst/>
          </a:prstGeom>
          <a:noFill/>
        </p:spPr>
        <p:txBody>
          <a:bodyPr wrap="none" lIns="0" tIns="0" rIns="0" bIns="0" rtlCol="0">
            <a:spAutoFit/>
          </a:bodyPr>
          <a:lstStyle/>
          <a:p>
            <a:pPr algn="ctr"/>
            <a:r>
              <a:rPr lang="en-US" sz="4800" b="1" dirty="0">
                <a:solidFill>
                  <a:schemeClr val="tx1">
                    <a:lumMod val="85000"/>
                    <a:lumOff val="15000"/>
                  </a:schemeClr>
                </a:solidFill>
                <a:latin typeface="Arial" panose="020B0604020202020204" pitchFamily="34" charset="0"/>
                <a:cs typeface="Arial" panose="020B0604020202020204" pitchFamily="34" charset="0"/>
              </a:rPr>
              <a:t>1</a:t>
            </a:r>
            <a:endParaRPr lang="en-US" sz="4800" dirty="0"/>
          </a:p>
        </p:txBody>
      </p:sp>
      <p:sp>
        <p:nvSpPr>
          <p:cNvPr id="19" name="TextBox 18">
            <a:extLst>
              <a:ext uri="{FF2B5EF4-FFF2-40B4-BE49-F238E27FC236}">
                <a16:creationId xmlns:a16="http://schemas.microsoft.com/office/drawing/2014/main" id="{AA64AA07-2D19-E245-8B0F-6C761C9B5E69}"/>
              </a:ext>
            </a:extLst>
          </p:cNvPr>
          <p:cNvSpPr txBox="1"/>
          <p:nvPr userDrawn="1"/>
        </p:nvSpPr>
        <p:spPr>
          <a:xfrm>
            <a:off x="3821358" y="2739628"/>
            <a:ext cx="343043" cy="738664"/>
          </a:xfrm>
          <a:prstGeom prst="rect">
            <a:avLst/>
          </a:prstGeom>
          <a:noFill/>
        </p:spPr>
        <p:txBody>
          <a:bodyPr wrap="none" lIns="0" tIns="0" rIns="0" bIns="0" rtlCol="0">
            <a:spAutoFit/>
          </a:bodyPr>
          <a:lstStyle/>
          <a:p>
            <a:pPr algn="ctr"/>
            <a:r>
              <a:rPr lang="en-US" sz="4800" b="1" dirty="0">
                <a:solidFill>
                  <a:schemeClr val="tx1">
                    <a:lumMod val="85000"/>
                    <a:lumOff val="15000"/>
                  </a:schemeClr>
                </a:solidFill>
                <a:latin typeface="Arial" panose="020B0604020202020204" pitchFamily="34" charset="0"/>
                <a:cs typeface="Arial" panose="020B0604020202020204" pitchFamily="34" charset="0"/>
              </a:rPr>
              <a:t>2</a:t>
            </a:r>
            <a:endParaRPr lang="en-US" sz="4800" dirty="0"/>
          </a:p>
        </p:txBody>
      </p:sp>
      <p:sp>
        <p:nvSpPr>
          <p:cNvPr id="20" name="TextBox 19">
            <a:extLst>
              <a:ext uri="{FF2B5EF4-FFF2-40B4-BE49-F238E27FC236}">
                <a16:creationId xmlns:a16="http://schemas.microsoft.com/office/drawing/2014/main" id="{AECB0685-A094-3941-B68D-59DAA00F291C}"/>
              </a:ext>
            </a:extLst>
          </p:cNvPr>
          <p:cNvSpPr txBox="1"/>
          <p:nvPr userDrawn="1"/>
        </p:nvSpPr>
        <p:spPr>
          <a:xfrm>
            <a:off x="5917549" y="2736163"/>
            <a:ext cx="343043" cy="738664"/>
          </a:xfrm>
          <a:prstGeom prst="rect">
            <a:avLst/>
          </a:prstGeom>
          <a:noFill/>
        </p:spPr>
        <p:txBody>
          <a:bodyPr wrap="none" lIns="0" tIns="0" rIns="0" bIns="0" rtlCol="0">
            <a:spAutoFit/>
          </a:bodyPr>
          <a:lstStyle/>
          <a:p>
            <a:pPr algn="ctr"/>
            <a:r>
              <a:rPr lang="en-US" sz="4800" b="1" dirty="0">
                <a:solidFill>
                  <a:schemeClr val="tx1">
                    <a:lumMod val="85000"/>
                    <a:lumOff val="15000"/>
                  </a:schemeClr>
                </a:solidFill>
                <a:latin typeface="Arial" panose="020B0604020202020204" pitchFamily="34" charset="0"/>
                <a:cs typeface="Arial" panose="020B0604020202020204" pitchFamily="34" charset="0"/>
              </a:rPr>
              <a:t>3</a:t>
            </a:r>
            <a:endParaRPr lang="en-US" sz="4800" dirty="0"/>
          </a:p>
        </p:txBody>
      </p:sp>
      <p:sp>
        <p:nvSpPr>
          <p:cNvPr id="21" name="TextBox 20">
            <a:extLst>
              <a:ext uri="{FF2B5EF4-FFF2-40B4-BE49-F238E27FC236}">
                <a16:creationId xmlns:a16="http://schemas.microsoft.com/office/drawing/2014/main" id="{488276F7-7351-784B-810A-9C0D7F0C1C2C}"/>
              </a:ext>
            </a:extLst>
          </p:cNvPr>
          <p:cNvSpPr txBox="1"/>
          <p:nvPr userDrawn="1"/>
        </p:nvSpPr>
        <p:spPr>
          <a:xfrm>
            <a:off x="8027598" y="2736163"/>
            <a:ext cx="343043" cy="738664"/>
          </a:xfrm>
          <a:prstGeom prst="rect">
            <a:avLst/>
          </a:prstGeom>
          <a:noFill/>
        </p:spPr>
        <p:txBody>
          <a:bodyPr wrap="none" lIns="0" tIns="0" rIns="0" bIns="0" rtlCol="0">
            <a:spAutoFit/>
          </a:bodyPr>
          <a:lstStyle/>
          <a:p>
            <a:pPr algn="ctr"/>
            <a:r>
              <a:rPr lang="en-US" sz="4800" b="1" dirty="0">
                <a:solidFill>
                  <a:schemeClr val="tx1">
                    <a:lumMod val="85000"/>
                    <a:lumOff val="15000"/>
                  </a:schemeClr>
                </a:solidFill>
                <a:latin typeface="Arial" panose="020B0604020202020204" pitchFamily="34" charset="0"/>
                <a:cs typeface="Arial" panose="020B0604020202020204" pitchFamily="34" charset="0"/>
              </a:rPr>
              <a:t>4</a:t>
            </a:r>
            <a:endParaRPr lang="en-US" sz="4800" dirty="0"/>
          </a:p>
        </p:txBody>
      </p:sp>
      <p:sp>
        <p:nvSpPr>
          <p:cNvPr id="22" name="TextBox 21">
            <a:extLst>
              <a:ext uri="{FF2B5EF4-FFF2-40B4-BE49-F238E27FC236}">
                <a16:creationId xmlns:a16="http://schemas.microsoft.com/office/drawing/2014/main" id="{F76812ED-3CCA-AD45-A236-7EBD5D4123B2}"/>
              </a:ext>
            </a:extLst>
          </p:cNvPr>
          <p:cNvSpPr txBox="1"/>
          <p:nvPr userDrawn="1"/>
        </p:nvSpPr>
        <p:spPr>
          <a:xfrm>
            <a:off x="10130718" y="2736163"/>
            <a:ext cx="343043" cy="738664"/>
          </a:xfrm>
          <a:prstGeom prst="rect">
            <a:avLst/>
          </a:prstGeom>
          <a:noFill/>
        </p:spPr>
        <p:txBody>
          <a:bodyPr wrap="none" lIns="0" tIns="0" rIns="0" bIns="0" rtlCol="0">
            <a:spAutoFit/>
          </a:bodyPr>
          <a:lstStyle/>
          <a:p>
            <a:pPr algn="ctr"/>
            <a:r>
              <a:rPr lang="en-US" sz="4800" b="1" dirty="0">
                <a:solidFill>
                  <a:schemeClr val="tx1">
                    <a:lumMod val="85000"/>
                    <a:lumOff val="15000"/>
                  </a:schemeClr>
                </a:solidFill>
                <a:latin typeface="Arial" panose="020B0604020202020204" pitchFamily="34" charset="0"/>
                <a:cs typeface="Arial" panose="020B0604020202020204" pitchFamily="34" charset="0"/>
              </a:rPr>
              <a:t>5</a:t>
            </a:r>
            <a:endParaRPr lang="en-US" sz="4800" dirty="0"/>
          </a:p>
        </p:txBody>
      </p:sp>
    </p:spTree>
    <p:extLst>
      <p:ext uri="{BB962C8B-B14F-4D97-AF65-F5344CB8AC3E}">
        <p14:creationId xmlns:p14="http://schemas.microsoft.com/office/powerpoint/2010/main" val="2037685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p:bldP spid="13" grpId="0"/>
      <p:bldP spid="14" grpId="0"/>
      <p:bldP spid="15" grpId="0"/>
      <p:bldP spid="16" grpId="0"/>
      <p:bldP spid="18" grpId="0"/>
      <p:bldP spid="19" grpId="0"/>
      <p:bldP spid="20" grpId="0"/>
      <p:bldP spid="21" grpId="0"/>
      <p:bldP spid="22" grpId="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 column layou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EB9D3D9C-4510-C04E-9385-87488B5DED6D}"/>
              </a:ext>
            </a:extLst>
          </p:cNvPr>
          <p:cNvSpPr>
            <a:spLocks noGrp="1"/>
          </p:cNvSpPr>
          <p:nvPr>
            <p:ph type="ftr" sz="quarter" idx="10"/>
          </p:nvPr>
        </p:nvSpPr>
        <p:spPr/>
        <p:txBody>
          <a:bodyPr/>
          <a:lstStyle/>
          <a:p>
            <a:r>
              <a:rPr lang="en-US"/>
              <a:t>Independent Office for Police Conduct</a:t>
            </a:r>
            <a:endParaRPr lang="en-US" dirty="0"/>
          </a:p>
        </p:txBody>
      </p:sp>
      <p:sp>
        <p:nvSpPr>
          <p:cNvPr id="4" name="Slide Number Placeholder 3">
            <a:extLst>
              <a:ext uri="{FF2B5EF4-FFF2-40B4-BE49-F238E27FC236}">
                <a16:creationId xmlns:a16="http://schemas.microsoft.com/office/drawing/2014/main" id="{7E2406F8-1F3D-A64E-B9BA-3B598D5114C3}"/>
              </a:ext>
            </a:extLst>
          </p:cNvPr>
          <p:cNvSpPr>
            <a:spLocks noGrp="1"/>
          </p:cNvSpPr>
          <p:nvPr>
            <p:ph type="sldNum" sz="quarter" idx="11"/>
          </p:nvPr>
        </p:nvSpPr>
        <p:spPr/>
        <p:txBody>
          <a:bodyPr/>
          <a:lstStyle/>
          <a:p>
            <a:fld id="{5EC1863C-CF81-F546-A0BD-020B630DE564}" type="slidenum">
              <a:rPr lang="en-US" smtClean="0"/>
              <a:t>‹#›</a:t>
            </a:fld>
            <a:endParaRPr lang="en-US"/>
          </a:p>
        </p:txBody>
      </p:sp>
      <p:sp>
        <p:nvSpPr>
          <p:cNvPr id="7" name="Rectangle 6">
            <a:extLst>
              <a:ext uri="{FF2B5EF4-FFF2-40B4-BE49-F238E27FC236}">
                <a16:creationId xmlns:a16="http://schemas.microsoft.com/office/drawing/2014/main" id="{2A9CD088-3E27-2A43-BF5D-9FA000C7AAF9}"/>
              </a:ext>
            </a:extLst>
          </p:cNvPr>
          <p:cNvSpPr/>
          <p:nvPr userDrawn="1"/>
        </p:nvSpPr>
        <p:spPr>
          <a:xfrm>
            <a:off x="0" y="0"/>
            <a:ext cx="329184"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Chart Placeholder 7">
            <a:extLst>
              <a:ext uri="{FF2B5EF4-FFF2-40B4-BE49-F238E27FC236}">
                <a16:creationId xmlns:a16="http://schemas.microsoft.com/office/drawing/2014/main" id="{E25EE8B8-6927-0A44-8BE7-7088A196E5E8}"/>
              </a:ext>
            </a:extLst>
          </p:cNvPr>
          <p:cNvSpPr>
            <a:spLocks noGrp="1"/>
          </p:cNvSpPr>
          <p:nvPr>
            <p:ph type="chart" sz="quarter" idx="12"/>
          </p:nvPr>
        </p:nvSpPr>
        <p:spPr>
          <a:xfrm>
            <a:off x="1046922" y="1664668"/>
            <a:ext cx="10306878" cy="4393649"/>
          </a:xfrm>
          <a:prstGeom prst="rect">
            <a:avLst/>
          </a:prstGeom>
        </p:spPr>
        <p:txBody>
          <a:bodyPr/>
          <a:lstStyle/>
          <a:p>
            <a:r>
              <a:rPr lang="en-US"/>
              <a:t>Click icon to add chart</a:t>
            </a:r>
            <a:endParaRPr lang="en-US" dirty="0"/>
          </a:p>
        </p:txBody>
      </p:sp>
      <p:sp>
        <p:nvSpPr>
          <p:cNvPr id="2" name="Title 1">
            <a:extLst>
              <a:ext uri="{FF2B5EF4-FFF2-40B4-BE49-F238E27FC236}">
                <a16:creationId xmlns:a16="http://schemas.microsoft.com/office/drawing/2014/main" id="{6763D619-5903-0F45-B615-1166F683F2B9}"/>
              </a:ext>
            </a:extLst>
          </p:cNvPr>
          <p:cNvSpPr>
            <a:spLocks noGrp="1"/>
          </p:cNvSpPr>
          <p:nvPr>
            <p:ph type="title"/>
          </p:nvPr>
        </p:nvSpPr>
        <p:spPr/>
        <p:txBody>
          <a:bodyPr>
            <a:normAutofit/>
          </a:bodyPr>
          <a:lstStyle>
            <a:lvl1pPr>
              <a:defRPr sz="4000" b="0"/>
            </a:lvl1pPr>
          </a:lstStyle>
          <a:p>
            <a:r>
              <a:rPr lang="en-US"/>
              <a:t>Click to edit Master title style</a:t>
            </a:r>
            <a:endParaRPr lang="en-US" dirty="0"/>
          </a:p>
        </p:txBody>
      </p:sp>
    </p:spTree>
    <p:extLst>
      <p:ext uri="{BB962C8B-B14F-4D97-AF65-F5344CB8AC3E}">
        <p14:creationId xmlns:p14="http://schemas.microsoft.com/office/powerpoint/2010/main" val="1589447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OPC Timelin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F152C8D-F8DD-FF48-9E0B-AA8D77549AF9}"/>
              </a:ext>
            </a:extLst>
          </p:cNvPr>
          <p:cNvSpPr>
            <a:spLocks noGrp="1"/>
          </p:cNvSpPr>
          <p:nvPr>
            <p:ph type="ftr" sz="quarter" idx="10"/>
          </p:nvPr>
        </p:nvSpPr>
        <p:spPr/>
        <p:txBody>
          <a:bodyPr/>
          <a:lstStyle/>
          <a:p>
            <a:r>
              <a:rPr lang="en-US"/>
              <a:t>Independent Office for Police Conduct</a:t>
            </a:r>
            <a:endParaRPr lang="en-US" dirty="0"/>
          </a:p>
        </p:txBody>
      </p:sp>
      <p:sp>
        <p:nvSpPr>
          <p:cNvPr id="4" name="Slide Number Placeholder 3">
            <a:extLst>
              <a:ext uri="{FF2B5EF4-FFF2-40B4-BE49-F238E27FC236}">
                <a16:creationId xmlns:a16="http://schemas.microsoft.com/office/drawing/2014/main" id="{0149F886-DC47-A74C-A99A-116802BB94CD}"/>
              </a:ext>
            </a:extLst>
          </p:cNvPr>
          <p:cNvSpPr>
            <a:spLocks noGrp="1"/>
          </p:cNvSpPr>
          <p:nvPr>
            <p:ph type="sldNum" sz="quarter" idx="11"/>
          </p:nvPr>
        </p:nvSpPr>
        <p:spPr/>
        <p:txBody>
          <a:bodyPr/>
          <a:lstStyle/>
          <a:p>
            <a:fld id="{5EC1863C-CF81-F546-A0BD-020B630DE564}" type="slidenum">
              <a:rPr lang="en-US" smtClean="0"/>
              <a:t>‹#›</a:t>
            </a:fld>
            <a:endParaRPr lang="en-US"/>
          </a:p>
        </p:txBody>
      </p:sp>
      <p:sp>
        <p:nvSpPr>
          <p:cNvPr id="5" name="TextBox 4">
            <a:extLst>
              <a:ext uri="{FF2B5EF4-FFF2-40B4-BE49-F238E27FC236}">
                <a16:creationId xmlns:a16="http://schemas.microsoft.com/office/drawing/2014/main" id="{37C7674B-D335-0344-A5A8-95DD7053F7F3}"/>
              </a:ext>
            </a:extLst>
          </p:cNvPr>
          <p:cNvSpPr txBox="1"/>
          <p:nvPr userDrawn="1"/>
        </p:nvSpPr>
        <p:spPr>
          <a:xfrm>
            <a:off x="1062818" y="699195"/>
            <a:ext cx="6014049" cy="553998"/>
          </a:xfrm>
          <a:prstGeom prst="rect">
            <a:avLst/>
          </a:prstGeom>
          <a:noFill/>
        </p:spPr>
        <p:txBody>
          <a:bodyPr wrap="square" lIns="0" tIns="0" rIns="0" bIns="0" rtlCol="0">
            <a:spAutoFit/>
          </a:bodyPr>
          <a:lstStyle/>
          <a:p>
            <a:r>
              <a:rPr lang="en-US" sz="3600" b="1" dirty="0">
                <a:solidFill>
                  <a:srgbClr val="373A36"/>
                </a:solidFill>
                <a:latin typeface="Arial" panose="020B0604020202020204" pitchFamily="34" charset="0"/>
                <a:cs typeface="Arial" panose="020B0604020202020204" pitchFamily="34" charset="0"/>
              </a:rPr>
              <a:t>History of the IOPC</a:t>
            </a:r>
          </a:p>
        </p:txBody>
      </p:sp>
      <p:sp>
        <p:nvSpPr>
          <p:cNvPr id="6" name="Rectangle 5">
            <a:extLst>
              <a:ext uri="{FF2B5EF4-FFF2-40B4-BE49-F238E27FC236}">
                <a16:creationId xmlns:a16="http://schemas.microsoft.com/office/drawing/2014/main" id="{4C215E0F-2CB0-0A48-BEE0-C69B57782C26}"/>
              </a:ext>
            </a:extLst>
          </p:cNvPr>
          <p:cNvSpPr/>
          <p:nvPr userDrawn="1"/>
        </p:nvSpPr>
        <p:spPr>
          <a:xfrm>
            <a:off x="329184" y="3590086"/>
            <a:ext cx="11862816" cy="4571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lumMod val="85000"/>
                  <a:lumOff val="15000"/>
                </a:schemeClr>
              </a:solidFill>
            </a:endParaRPr>
          </a:p>
        </p:txBody>
      </p:sp>
      <p:pic>
        <p:nvPicPr>
          <p:cNvPr id="7" name="Graphic 6">
            <a:extLst>
              <a:ext uri="{FF2B5EF4-FFF2-40B4-BE49-F238E27FC236}">
                <a16:creationId xmlns:a16="http://schemas.microsoft.com/office/drawing/2014/main" id="{CEE009D1-3A08-F34B-9ADA-96FD6C84DD7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38758" y="3621836"/>
            <a:ext cx="1592681" cy="1825320"/>
          </a:xfrm>
          <a:prstGeom prst="rect">
            <a:avLst/>
          </a:prstGeom>
        </p:spPr>
      </p:pic>
      <p:pic>
        <p:nvPicPr>
          <p:cNvPr id="8" name="Graphic 7">
            <a:extLst>
              <a:ext uri="{FF2B5EF4-FFF2-40B4-BE49-F238E27FC236}">
                <a16:creationId xmlns:a16="http://schemas.microsoft.com/office/drawing/2014/main" id="{1E902CBD-34AC-3542-A909-3F545827E5FE}"/>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937485" y="2049769"/>
            <a:ext cx="1744175" cy="1563176"/>
          </a:xfrm>
          <a:prstGeom prst="rect">
            <a:avLst/>
          </a:prstGeom>
        </p:spPr>
      </p:pic>
      <p:pic>
        <p:nvPicPr>
          <p:cNvPr id="9" name="Graphic 8">
            <a:extLst>
              <a:ext uri="{FF2B5EF4-FFF2-40B4-BE49-F238E27FC236}">
                <a16:creationId xmlns:a16="http://schemas.microsoft.com/office/drawing/2014/main" id="{C90785E2-524B-C640-8073-CB6FF933B516}"/>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2649999" y="3612944"/>
            <a:ext cx="1932691" cy="1771633"/>
          </a:xfrm>
          <a:prstGeom prst="rect">
            <a:avLst/>
          </a:prstGeom>
        </p:spPr>
      </p:pic>
      <p:pic>
        <p:nvPicPr>
          <p:cNvPr id="10" name="Graphic 9">
            <a:extLst>
              <a:ext uri="{FF2B5EF4-FFF2-40B4-BE49-F238E27FC236}">
                <a16:creationId xmlns:a16="http://schemas.microsoft.com/office/drawing/2014/main" id="{5ED87269-2A2B-8C4D-ABCC-C317E0A77ABB}"/>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4114958" y="1877605"/>
            <a:ext cx="855633" cy="1727720"/>
          </a:xfrm>
          <a:prstGeom prst="rect">
            <a:avLst/>
          </a:prstGeom>
        </p:spPr>
      </p:pic>
      <p:pic>
        <p:nvPicPr>
          <p:cNvPr id="11" name="Graphic 10">
            <a:extLst>
              <a:ext uri="{FF2B5EF4-FFF2-40B4-BE49-F238E27FC236}">
                <a16:creationId xmlns:a16="http://schemas.microsoft.com/office/drawing/2014/main" id="{61EFD4F8-0E7C-3E4B-9F26-2CB0FF16B54D}"/>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5207259" y="2072527"/>
            <a:ext cx="1608880" cy="1540417"/>
          </a:xfrm>
          <a:prstGeom prst="rect">
            <a:avLst/>
          </a:prstGeom>
        </p:spPr>
      </p:pic>
      <p:pic>
        <p:nvPicPr>
          <p:cNvPr id="12" name="Graphic 11">
            <a:extLst>
              <a:ext uri="{FF2B5EF4-FFF2-40B4-BE49-F238E27FC236}">
                <a16:creationId xmlns:a16="http://schemas.microsoft.com/office/drawing/2014/main" id="{DE6B422D-D50D-C04C-A0BF-5688602E04EF}"/>
              </a:ext>
            </a:extLst>
          </p:cNvPr>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a:off x="6400109" y="897954"/>
            <a:ext cx="1941629" cy="2714990"/>
          </a:xfrm>
          <a:prstGeom prst="rect">
            <a:avLst/>
          </a:prstGeom>
        </p:spPr>
      </p:pic>
      <p:pic>
        <p:nvPicPr>
          <p:cNvPr id="13" name="Picture 12">
            <a:extLst>
              <a:ext uri="{FF2B5EF4-FFF2-40B4-BE49-F238E27FC236}">
                <a16:creationId xmlns:a16="http://schemas.microsoft.com/office/drawing/2014/main" id="{DBAE2291-A663-0243-BB13-BE3006305980}"/>
              </a:ext>
            </a:extLst>
          </p:cNvPr>
          <p:cNvPicPr>
            <a:picLocks noChangeAspect="1"/>
          </p:cNvPicPr>
          <p:nvPr userDrawn="1"/>
        </p:nvPicPr>
        <p:blipFill>
          <a:blip r:embed="rId14"/>
          <a:stretch>
            <a:fillRect/>
          </a:stretch>
        </p:blipFill>
        <p:spPr>
          <a:xfrm>
            <a:off x="7052807" y="2102249"/>
            <a:ext cx="1646262" cy="1470326"/>
          </a:xfrm>
          <a:prstGeom prst="rect">
            <a:avLst/>
          </a:prstGeom>
        </p:spPr>
      </p:pic>
      <p:pic>
        <p:nvPicPr>
          <p:cNvPr id="14" name="Graphic 13">
            <a:extLst>
              <a:ext uri="{FF2B5EF4-FFF2-40B4-BE49-F238E27FC236}">
                <a16:creationId xmlns:a16="http://schemas.microsoft.com/office/drawing/2014/main" id="{5ADB2552-9339-4A44-9F7A-7A9E93294193}"/>
              </a:ext>
            </a:extLst>
          </p:cNvPr>
          <p:cNvPicPr>
            <a:picLocks noChangeAspect="1"/>
          </p:cNvPicPr>
          <p:nvPr userDrawn="1"/>
        </p:nvPicPr>
        <p:blipFill>
          <a:blip r:embed="rId15">
            <a:extLst>
              <a:ext uri="{96DAC541-7B7A-43D3-8B79-37D633B846F1}">
                <asvg:svgBlip xmlns:asvg="http://schemas.microsoft.com/office/drawing/2016/SVG/main" r:embed="rId16"/>
              </a:ext>
            </a:extLst>
          </a:blip>
          <a:stretch>
            <a:fillRect/>
          </a:stretch>
        </p:blipFill>
        <p:spPr>
          <a:xfrm>
            <a:off x="7571522" y="3611312"/>
            <a:ext cx="1771633" cy="1932691"/>
          </a:xfrm>
          <a:prstGeom prst="rect">
            <a:avLst/>
          </a:prstGeom>
        </p:spPr>
      </p:pic>
      <p:pic>
        <p:nvPicPr>
          <p:cNvPr id="15" name="Graphic 14">
            <a:extLst>
              <a:ext uri="{FF2B5EF4-FFF2-40B4-BE49-F238E27FC236}">
                <a16:creationId xmlns:a16="http://schemas.microsoft.com/office/drawing/2014/main" id="{4497FF17-4EAF-4244-B907-4E7E6A569AAA}"/>
              </a:ext>
            </a:extLst>
          </p:cNvPr>
          <p:cNvPicPr>
            <a:picLocks noChangeAspect="1"/>
          </p:cNvPicPr>
          <p:nvPr userDrawn="1"/>
        </p:nvPicPr>
        <p:blipFill>
          <a:blip r:embed="rId17">
            <a:extLst>
              <a:ext uri="{96DAC541-7B7A-43D3-8B79-37D633B846F1}">
                <asvg:svgBlip xmlns:asvg="http://schemas.microsoft.com/office/drawing/2016/SVG/main" r:embed="rId18"/>
              </a:ext>
            </a:extLst>
          </a:blip>
          <a:stretch>
            <a:fillRect/>
          </a:stretch>
        </p:blipFill>
        <p:spPr>
          <a:xfrm>
            <a:off x="10180659" y="3625657"/>
            <a:ext cx="1682157" cy="1879005"/>
          </a:xfrm>
          <a:prstGeom prst="rect">
            <a:avLst/>
          </a:prstGeom>
        </p:spPr>
      </p:pic>
      <p:sp>
        <p:nvSpPr>
          <p:cNvPr id="16" name="Rectangle 15">
            <a:extLst>
              <a:ext uri="{FF2B5EF4-FFF2-40B4-BE49-F238E27FC236}">
                <a16:creationId xmlns:a16="http://schemas.microsoft.com/office/drawing/2014/main" id="{15DD71DA-355F-624A-81E4-7DE84D50DCC9}"/>
              </a:ext>
            </a:extLst>
          </p:cNvPr>
          <p:cNvSpPr/>
          <p:nvPr userDrawn="1"/>
        </p:nvSpPr>
        <p:spPr>
          <a:xfrm>
            <a:off x="0" y="0"/>
            <a:ext cx="329184"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58752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26" presetClass="emph" presetSubtype="0" fill="hold" nodeType="withEffect">
                                  <p:stCondLst>
                                    <p:cond delay="0"/>
                                  </p:stCondLst>
                                  <p:childTnLst>
                                    <p:animEffect transition="out" filter="fade">
                                      <p:cBhvr>
                                        <p:cTn id="8" dur="500" tmFilter="0, 0; .2, .5; .8, .5; 1, 0"/>
                                        <p:tgtEl>
                                          <p:spTgt spid="7"/>
                                        </p:tgtEl>
                                      </p:cBhvr>
                                    </p:animEffect>
                                    <p:animScale>
                                      <p:cBhvr>
                                        <p:cTn id="9" dur="250" autoRev="1" fill="hold"/>
                                        <p:tgtEl>
                                          <p:spTgt spid="7"/>
                                        </p:tgtEl>
                                      </p:cBhvr>
                                      <p:by x="105000" y="105000"/>
                                    </p:animScale>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childTnLst>
                                </p:cTn>
                              </p:par>
                              <p:par>
                                <p:cTn id="14" presetID="26" presetClass="emph" presetSubtype="0" fill="hold" nodeType="withEffect">
                                  <p:stCondLst>
                                    <p:cond delay="0"/>
                                  </p:stCondLst>
                                  <p:childTnLst>
                                    <p:animEffect transition="out" filter="fade">
                                      <p:cBhvr>
                                        <p:cTn id="15" dur="500" tmFilter="0, 0; .2, .5; .8, .5; 1, 0"/>
                                        <p:tgtEl>
                                          <p:spTgt spid="8"/>
                                        </p:tgtEl>
                                      </p:cBhvr>
                                    </p:animEffect>
                                    <p:animScale>
                                      <p:cBhvr>
                                        <p:cTn id="16" dur="250" autoRev="1" fill="hold"/>
                                        <p:tgtEl>
                                          <p:spTgt spid="8"/>
                                        </p:tgtEl>
                                      </p:cBhvr>
                                      <p:by x="105000" y="105000"/>
                                    </p:animScale>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26" presetClass="emph" presetSubtype="0" fill="hold" nodeType="withEffect">
                                  <p:stCondLst>
                                    <p:cond delay="0"/>
                                  </p:stCondLst>
                                  <p:childTnLst>
                                    <p:animEffect transition="out" filter="fade">
                                      <p:cBhvr>
                                        <p:cTn id="22" dur="500" tmFilter="0, 0; .2, .5; .8, .5; 1, 0"/>
                                        <p:tgtEl>
                                          <p:spTgt spid="9"/>
                                        </p:tgtEl>
                                      </p:cBhvr>
                                    </p:animEffect>
                                    <p:animScale>
                                      <p:cBhvr>
                                        <p:cTn id="23" dur="250" autoRev="1" fill="hold"/>
                                        <p:tgtEl>
                                          <p:spTgt spid="9"/>
                                        </p:tgtEl>
                                      </p:cBhvr>
                                      <p:by x="105000" y="105000"/>
                                    </p:animScale>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childTnLst>
                                </p:cTn>
                              </p:par>
                              <p:par>
                                <p:cTn id="28" presetID="26" presetClass="emph" presetSubtype="0" fill="hold" nodeType="withEffect">
                                  <p:stCondLst>
                                    <p:cond delay="0"/>
                                  </p:stCondLst>
                                  <p:childTnLst>
                                    <p:animEffect transition="out" filter="fade">
                                      <p:cBhvr>
                                        <p:cTn id="29" dur="500" tmFilter="0, 0; .2, .5; .8, .5; 1, 0"/>
                                        <p:tgtEl>
                                          <p:spTgt spid="10"/>
                                        </p:tgtEl>
                                      </p:cBhvr>
                                    </p:animEffect>
                                    <p:animScale>
                                      <p:cBhvr>
                                        <p:cTn id="30" dur="250" autoRev="1" fill="hold"/>
                                        <p:tgtEl>
                                          <p:spTgt spid="10"/>
                                        </p:tgtEl>
                                      </p:cBhvr>
                                      <p:by x="105000" y="105000"/>
                                    </p:animScale>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par>
                                <p:cTn id="35" presetID="26" presetClass="emph" presetSubtype="0" fill="hold" nodeType="withEffect">
                                  <p:stCondLst>
                                    <p:cond delay="0"/>
                                  </p:stCondLst>
                                  <p:childTnLst>
                                    <p:animEffect transition="out" filter="fade">
                                      <p:cBhvr>
                                        <p:cTn id="36" dur="500" tmFilter="0, 0; .2, .5; .8, .5; 1, 0"/>
                                        <p:tgtEl>
                                          <p:spTgt spid="11"/>
                                        </p:tgtEl>
                                      </p:cBhvr>
                                    </p:animEffect>
                                    <p:animScale>
                                      <p:cBhvr>
                                        <p:cTn id="37" dur="250" autoRev="1" fill="hold"/>
                                        <p:tgtEl>
                                          <p:spTgt spid="11"/>
                                        </p:tgtEl>
                                      </p:cBhvr>
                                      <p:by x="105000" y="105000"/>
                                    </p:animScale>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12"/>
                                        </p:tgtEl>
                                        <p:attrNameLst>
                                          <p:attrName>style.visibility</p:attrName>
                                        </p:attrNameLst>
                                      </p:cBhvr>
                                      <p:to>
                                        <p:strVal val="visible"/>
                                      </p:to>
                                    </p:set>
                                  </p:childTnLst>
                                </p:cTn>
                              </p:par>
                              <p:par>
                                <p:cTn id="42" presetID="26" presetClass="emph" presetSubtype="0" fill="hold" nodeType="withEffect">
                                  <p:stCondLst>
                                    <p:cond delay="0"/>
                                  </p:stCondLst>
                                  <p:childTnLst>
                                    <p:animEffect transition="out" filter="fade">
                                      <p:cBhvr>
                                        <p:cTn id="43" dur="500" tmFilter="0, 0; .2, .5; .8, .5; 1, 0"/>
                                        <p:tgtEl>
                                          <p:spTgt spid="12"/>
                                        </p:tgtEl>
                                      </p:cBhvr>
                                    </p:animEffect>
                                    <p:animScale>
                                      <p:cBhvr>
                                        <p:cTn id="44" dur="250" autoRev="1" fill="hold"/>
                                        <p:tgtEl>
                                          <p:spTgt spid="12"/>
                                        </p:tgtEl>
                                      </p:cBhvr>
                                      <p:by x="105000" y="105000"/>
                                    </p:animScale>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par>
                                <p:cTn id="49" presetID="26" presetClass="emph" presetSubtype="0" fill="hold" nodeType="withEffect">
                                  <p:stCondLst>
                                    <p:cond delay="0"/>
                                  </p:stCondLst>
                                  <p:childTnLst>
                                    <p:animEffect transition="out" filter="fade">
                                      <p:cBhvr>
                                        <p:cTn id="50" dur="500" tmFilter="0, 0; .2, .5; .8, .5; 1, 0"/>
                                        <p:tgtEl>
                                          <p:spTgt spid="13"/>
                                        </p:tgtEl>
                                      </p:cBhvr>
                                    </p:animEffect>
                                    <p:animScale>
                                      <p:cBhvr>
                                        <p:cTn id="51" dur="250" autoRev="1" fill="hold"/>
                                        <p:tgtEl>
                                          <p:spTgt spid="13"/>
                                        </p:tgtEl>
                                      </p:cBhvr>
                                      <p:by x="105000" y="105000"/>
                                    </p:animScale>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14"/>
                                        </p:tgtEl>
                                        <p:attrNameLst>
                                          <p:attrName>style.visibility</p:attrName>
                                        </p:attrNameLst>
                                      </p:cBhvr>
                                      <p:to>
                                        <p:strVal val="visible"/>
                                      </p:to>
                                    </p:set>
                                  </p:childTnLst>
                                </p:cTn>
                              </p:par>
                              <p:par>
                                <p:cTn id="56" presetID="26" presetClass="emph" presetSubtype="0" fill="hold" nodeType="withEffect">
                                  <p:stCondLst>
                                    <p:cond delay="0"/>
                                  </p:stCondLst>
                                  <p:childTnLst>
                                    <p:animEffect transition="out" filter="fade">
                                      <p:cBhvr>
                                        <p:cTn id="57" dur="500" tmFilter="0, 0; .2, .5; .8, .5; 1, 0"/>
                                        <p:tgtEl>
                                          <p:spTgt spid="14"/>
                                        </p:tgtEl>
                                      </p:cBhvr>
                                    </p:animEffect>
                                    <p:animScale>
                                      <p:cBhvr>
                                        <p:cTn id="58" dur="250" autoRev="1" fill="hold"/>
                                        <p:tgtEl>
                                          <p:spTgt spid="14"/>
                                        </p:tgtEl>
                                      </p:cBhvr>
                                      <p:by x="105000" y="105000"/>
                                    </p:animScale>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5"/>
                                        </p:tgtEl>
                                        <p:attrNameLst>
                                          <p:attrName>style.visibility</p:attrName>
                                        </p:attrNameLst>
                                      </p:cBhvr>
                                      <p:to>
                                        <p:strVal val="visible"/>
                                      </p:to>
                                    </p:set>
                                  </p:childTnLst>
                                </p:cTn>
                              </p:par>
                              <p:par>
                                <p:cTn id="63" presetID="26" presetClass="emph" presetSubtype="0" fill="hold" nodeType="withEffect">
                                  <p:stCondLst>
                                    <p:cond delay="0"/>
                                  </p:stCondLst>
                                  <p:childTnLst>
                                    <p:animEffect transition="out" filter="fade">
                                      <p:cBhvr>
                                        <p:cTn id="64" dur="500" tmFilter="0, 0; .2, .5; .8, .5; 1, 0"/>
                                        <p:tgtEl>
                                          <p:spTgt spid="15"/>
                                        </p:tgtEl>
                                      </p:cBhvr>
                                    </p:animEffect>
                                    <p:animScale>
                                      <p:cBhvr>
                                        <p:cTn id="65" dur="250" autoRev="1" fill="hold"/>
                                        <p:tgtEl>
                                          <p:spTgt spid="1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3009FF5-F9A3-EF47-B3F8-96CB3D4DCDB7}"/>
              </a:ext>
            </a:extLst>
          </p:cNvPr>
          <p:cNvSpPr/>
          <p:nvPr userDrawn="1"/>
        </p:nvSpPr>
        <p:spPr>
          <a:xfrm>
            <a:off x="297712" y="1112363"/>
            <a:ext cx="11610753" cy="542666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a:extLst>
              <a:ext uri="{FF2B5EF4-FFF2-40B4-BE49-F238E27FC236}">
                <a16:creationId xmlns:a16="http://schemas.microsoft.com/office/drawing/2014/main" id="{81773E8C-E4B6-A74F-B419-BD8256B50C33}"/>
              </a:ext>
            </a:extLst>
          </p:cNvPr>
          <p:cNvSpPr/>
          <p:nvPr userDrawn="1"/>
        </p:nvSpPr>
        <p:spPr>
          <a:xfrm rot="13471063">
            <a:off x="-1461801" y="2461176"/>
            <a:ext cx="3479502" cy="3479502"/>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pic>
        <p:nvPicPr>
          <p:cNvPr id="8" name="Picture 7">
            <a:extLst>
              <a:ext uri="{FF2B5EF4-FFF2-40B4-BE49-F238E27FC236}">
                <a16:creationId xmlns:a16="http://schemas.microsoft.com/office/drawing/2014/main" id="{B0D76F13-BD44-2D4C-BCF0-F46D08B4826B}"/>
              </a:ext>
            </a:extLst>
          </p:cNvPr>
          <p:cNvPicPr>
            <a:picLocks noChangeAspect="1"/>
          </p:cNvPicPr>
          <p:nvPr userDrawn="1"/>
        </p:nvPicPr>
        <p:blipFill>
          <a:blip r:embed="rId2"/>
          <a:stretch>
            <a:fillRect/>
          </a:stretch>
        </p:blipFill>
        <p:spPr>
          <a:xfrm>
            <a:off x="9700181" y="338451"/>
            <a:ext cx="2194106" cy="442756"/>
          </a:xfrm>
          <a:prstGeom prst="rect">
            <a:avLst/>
          </a:prstGeom>
        </p:spPr>
      </p:pic>
      <p:sp>
        <p:nvSpPr>
          <p:cNvPr id="9" name="Title 3">
            <a:extLst>
              <a:ext uri="{FF2B5EF4-FFF2-40B4-BE49-F238E27FC236}">
                <a16:creationId xmlns:a16="http://schemas.microsoft.com/office/drawing/2014/main" id="{B4FB8CAD-B807-4149-B6E0-E84F32B2E9AD}"/>
              </a:ext>
            </a:extLst>
          </p:cNvPr>
          <p:cNvSpPr txBox="1">
            <a:spLocks/>
          </p:cNvSpPr>
          <p:nvPr userDrawn="1"/>
        </p:nvSpPr>
        <p:spPr>
          <a:xfrm>
            <a:off x="3260134" y="3795824"/>
            <a:ext cx="2985921" cy="579228"/>
          </a:xfrm>
          <a:prstGeom prst="rect">
            <a:avLst/>
          </a:prstGeom>
        </p:spPr>
        <p:txBody>
          <a:bodyPr vert="horz" lIns="0" tIns="0" rIns="0" bIns="0" rtlCol="0" anchor="t" anchorCtr="0">
            <a:normAutofit/>
          </a:bodyPr>
          <a:lstStyle>
            <a:lvl1pPr algn="l" defTabSz="914400" rtl="0" eaLnBrk="1" latinLnBrk="0" hangingPunct="1">
              <a:lnSpc>
                <a:spcPct val="90000"/>
              </a:lnSpc>
              <a:spcBef>
                <a:spcPct val="0"/>
              </a:spcBef>
              <a:buNone/>
              <a:defRPr sz="4400" b="1" i="0" kern="1200">
                <a:solidFill>
                  <a:schemeClr val="tx1"/>
                </a:solidFill>
                <a:latin typeface="Arial" panose="020B0604020202020204" pitchFamily="34" charset="0"/>
                <a:ea typeface="+mj-ea"/>
                <a:cs typeface="Arial" panose="020B0604020202020204" pitchFamily="34" charset="0"/>
              </a:defRPr>
            </a:lvl1pPr>
          </a:lstStyle>
          <a:p>
            <a:r>
              <a:rPr lang="en-US" sz="3600" dirty="0">
                <a:solidFill>
                  <a:srgbClr val="373A36"/>
                </a:solidFill>
              </a:rPr>
              <a:t>Thank you.</a:t>
            </a:r>
          </a:p>
        </p:txBody>
      </p:sp>
      <p:sp>
        <p:nvSpPr>
          <p:cNvPr id="10" name="Title 3">
            <a:extLst>
              <a:ext uri="{FF2B5EF4-FFF2-40B4-BE49-F238E27FC236}">
                <a16:creationId xmlns:a16="http://schemas.microsoft.com/office/drawing/2014/main" id="{6F02AE6E-6E99-D14E-AC4B-A3EEE20790D2}"/>
              </a:ext>
            </a:extLst>
          </p:cNvPr>
          <p:cNvSpPr txBox="1">
            <a:spLocks/>
          </p:cNvSpPr>
          <p:nvPr userDrawn="1"/>
        </p:nvSpPr>
        <p:spPr>
          <a:xfrm>
            <a:off x="9700181" y="5042452"/>
            <a:ext cx="1994862" cy="1285461"/>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2620"/>
              </a:lnSpc>
            </a:pPr>
            <a:r>
              <a:rPr lang="en-US" sz="1400" b="1" dirty="0" err="1">
                <a:solidFill>
                  <a:srgbClr val="373A36"/>
                </a:solidFill>
              </a:rPr>
              <a:t>policeconduct.gov.uk</a:t>
            </a:r>
            <a:endParaRPr lang="en-US" sz="1400" b="1" dirty="0">
              <a:solidFill>
                <a:srgbClr val="373A36"/>
              </a:solidFill>
            </a:endParaRPr>
          </a:p>
          <a:p>
            <a:pPr>
              <a:lnSpc>
                <a:spcPts val="2620"/>
              </a:lnSpc>
            </a:pPr>
            <a:r>
              <a:rPr lang="en-US" sz="1400" b="1" dirty="0">
                <a:solidFill>
                  <a:srgbClr val="373A36"/>
                </a:solidFill>
              </a:rPr>
              <a:t>@</a:t>
            </a:r>
            <a:r>
              <a:rPr lang="en-US" sz="1400" b="1" dirty="0" err="1">
                <a:solidFill>
                  <a:srgbClr val="373A36"/>
                </a:solidFill>
              </a:rPr>
              <a:t>policeconduct</a:t>
            </a:r>
            <a:endParaRPr lang="en-US" sz="1400" b="1" dirty="0">
              <a:solidFill>
                <a:srgbClr val="373A36"/>
              </a:solidFill>
            </a:endParaRPr>
          </a:p>
          <a:p>
            <a:pPr>
              <a:lnSpc>
                <a:spcPts val="2620"/>
              </a:lnSpc>
            </a:pPr>
            <a:r>
              <a:rPr lang="en-US" sz="1400" b="1" dirty="0">
                <a:solidFill>
                  <a:srgbClr val="373A36"/>
                </a:solidFill>
              </a:rPr>
              <a:t>@</a:t>
            </a:r>
            <a:r>
              <a:rPr lang="en-US" sz="1400" b="1" dirty="0" err="1">
                <a:solidFill>
                  <a:srgbClr val="373A36"/>
                </a:solidFill>
              </a:rPr>
              <a:t>IOPC_Help</a:t>
            </a:r>
            <a:endParaRPr lang="en-US" sz="1400" b="1" dirty="0">
              <a:solidFill>
                <a:srgbClr val="373A36"/>
              </a:solidFill>
            </a:endParaRPr>
          </a:p>
          <a:p>
            <a:pPr>
              <a:lnSpc>
                <a:spcPts val="2620"/>
              </a:lnSpc>
            </a:pPr>
            <a:r>
              <a:rPr lang="en-US" sz="1400" b="1" dirty="0">
                <a:solidFill>
                  <a:srgbClr val="373A36"/>
                </a:solidFill>
              </a:rPr>
              <a:t>0300 020 0096</a:t>
            </a:r>
          </a:p>
        </p:txBody>
      </p:sp>
    </p:spTree>
    <p:extLst>
      <p:ext uri="{BB962C8B-B14F-4D97-AF65-F5344CB8AC3E}">
        <p14:creationId xmlns:p14="http://schemas.microsoft.com/office/powerpoint/2010/main" val="3387185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1046922" y="6526696"/>
            <a:ext cx="3906078" cy="329231"/>
          </a:xfrm>
          <a:prstGeom prst="rect">
            <a:avLst/>
          </a:prstGeom>
        </p:spPr>
        <p:txBody>
          <a:bodyPr vert="horz" lIns="0" tIns="45720" rIns="91440" bIns="45720" rtlCol="0" anchor="ctr"/>
          <a:lstStyle>
            <a:lvl1pPr algn="l">
              <a:defRPr sz="1000">
                <a:solidFill>
                  <a:schemeClr val="bg1">
                    <a:lumMod val="75000"/>
                  </a:schemeClr>
                </a:solidFill>
              </a:defRPr>
            </a:lvl1pPr>
          </a:lstStyle>
          <a:p>
            <a:r>
              <a:rPr lang="en-US" dirty="0"/>
              <a:t>Independent Office for Police Conduct</a:t>
            </a:r>
          </a:p>
        </p:txBody>
      </p:sp>
      <p:sp>
        <p:nvSpPr>
          <p:cNvPr id="6" name="Slide Number Placeholder 5"/>
          <p:cNvSpPr>
            <a:spLocks noGrp="1"/>
          </p:cNvSpPr>
          <p:nvPr>
            <p:ph type="sldNum" sz="quarter" idx="4"/>
          </p:nvPr>
        </p:nvSpPr>
        <p:spPr>
          <a:xfrm>
            <a:off x="9180444" y="6526696"/>
            <a:ext cx="2507973" cy="329231"/>
          </a:xfrm>
          <a:prstGeom prst="rect">
            <a:avLst/>
          </a:prstGeom>
        </p:spPr>
        <p:txBody>
          <a:bodyPr vert="horz" lIns="91440" tIns="45720" rIns="91440" bIns="45720" rtlCol="0" anchor="ctr"/>
          <a:lstStyle>
            <a:lvl1pPr algn="r">
              <a:defRPr sz="1200">
                <a:solidFill>
                  <a:schemeClr val="tx1">
                    <a:tint val="75000"/>
                  </a:schemeClr>
                </a:solidFill>
              </a:defRPr>
            </a:lvl1pPr>
          </a:lstStyle>
          <a:p>
            <a:fld id="{5EC1863C-CF81-F546-A0BD-020B630DE564}" type="slidenum">
              <a:rPr lang="en-US" smtClean="0"/>
              <a:t>‹#›</a:t>
            </a:fld>
            <a:endParaRPr lang="en-US"/>
          </a:p>
        </p:txBody>
      </p:sp>
      <p:sp>
        <p:nvSpPr>
          <p:cNvPr id="2" name="Text Placeholder 1">
            <a:extLst>
              <a:ext uri="{FF2B5EF4-FFF2-40B4-BE49-F238E27FC236}">
                <a16:creationId xmlns:a16="http://schemas.microsoft.com/office/drawing/2014/main" id="{21EFAB4A-110E-6940-9A52-DCB6A61510AC}"/>
              </a:ext>
            </a:extLst>
          </p:cNvPr>
          <p:cNvSpPr>
            <a:spLocks noGrp="1"/>
          </p:cNvSpPr>
          <p:nvPr>
            <p:ph type="body" idx="1"/>
          </p:nvPr>
        </p:nvSpPr>
        <p:spPr>
          <a:xfrm>
            <a:off x="1046922" y="1825625"/>
            <a:ext cx="10515600" cy="4351338"/>
          </a:xfrm>
          <a:prstGeom prst="rect">
            <a:avLst/>
          </a:prstGeom>
        </p:spPr>
        <p:txBody>
          <a:bodyPr vert="horz" lIns="0" tIns="0" rIns="0" bIns="0" rtlCol="0">
            <a:normAutofit/>
          </a:bodyPr>
          <a:lstStyle/>
          <a:p>
            <a:pPr lvl="0"/>
            <a:r>
              <a:rPr lang="en-GB" dirty="0"/>
              <a:t>Click to edit Master text styles</a:t>
            </a:r>
          </a:p>
          <a:p>
            <a:pPr lvl="1"/>
            <a:r>
              <a:rPr lang="en-GB" dirty="0"/>
              <a:t>Second level</a:t>
            </a:r>
          </a:p>
          <a:p>
            <a:pPr lvl="2"/>
            <a:r>
              <a:rPr lang="en-GB" dirty="0"/>
              <a:t>Third level</a:t>
            </a:r>
          </a:p>
        </p:txBody>
      </p:sp>
      <p:sp>
        <p:nvSpPr>
          <p:cNvPr id="3" name="Title Placeholder 2">
            <a:extLst>
              <a:ext uri="{FF2B5EF4-FFF2-40B4-BE49-F238E27FC236}">
                <a16:creationId xmlns:a16="http://schemas.microsoft.com/office/drawing/2014/main" id="{5DAA0B7E-94AE-FD4E-9DE5-491EEE8A767E}"/>
              </a:ext>
            </a:extLst>
          </p:cNvPr>
          <p:cNvSpPr>
            <a:spLocks noGrp="1"/>
          </p:cNvSpPr>
          <p:nvPr>
            <p:ph type="title"/>
          </p:nvPr>
        </p:nvSpPr>
        <p:spPr>
          <a:xfrm>
            <a:off x="1046922" y="681036"/>
            <a:ext cx="10306878" cy="856215"/>
          </a:xfrm>
          <a:prstGeom prst="rect">
            <a:avLst/>
          </a:prstGeom>
        </p:spPr>
        <p:txBody>
          <a:bodyPr vert="horz" lIns="0" tIns="0" rIns="0" bIns="0" rtlCol="0" anchor="t" anchorCtr="0">
            <a:normAutofit/>
          </a:bodyPr>
          <a:lstStyle/>
          <a:p>
            <a:r>
              <a:rPr lang="en-US"/>
              <a:t>Click to edit Master title style</a:t>
            </a:r>
            <a:endParaRPr lang="en-US" dirty="0"/>
          </a:p>
        </p:txBody>
      </p:sp>
    </p:spTree>
    <p:extLst>
      <p:ext uri="{BB962C8B-B14F-4D97-AF65-F5344CB8AC3E}">
        <p14:creationId xmlns:p14="http://schemas.microsoft.com/office/powerpoint/2010/main" val="116578629"/>
      </p:ext>
    </p:extLst>
  </p:cSld>
  <p:clrMap bg1="lt1" tx1="dk1" bg2="lt2" tx2="dk2" accent1="accent1" accent2="accent2" accent3="accent3" accent4="accent4" accent5="accent5" accent6="accent6" hlink="hlink" folHlink="folHlink"/>
  <p:sldLayoutIdLst>
    <p:sldLayoutId id="2147483721" r:id="rId1"/>
    <p:sldLayoutId id="2147483746" r:id="rId2"/>
    <p:sldLayoutId id="2147483724" r:id="rId3"/>
    <p:sldLayoutId id="2147483727" r:id="rId4"/>
    <p:sldLayoutId id="2147483732" r:id="rId5"/>
    <p:sldLayoutId id="2147483728" r:id="rId6"/>
    <p:sldLayoutId id="2147483730" r:id="rId7"/>
    <p:sldLayoutId id="2147483745" r:id="rId8"/>
  </p:sldLayoutIdLst>
  <p:hf hdr="0" dt="0"/>
  <p:txStyles>
    <p:titleStyle>
      <a:lvl1pPr algn="l" defTabSz="914400" rtl="0" eaLnBrk="1" latinLnBrk="0" hangingPunct="1">
        <a:lnSpc>
          <a:spcPct val="90000"/>
        </a:lnSpc>
        <a:spcBef>
          <a:spcPct val="0"/>
        </a:spcBef>
        <a:buNone/>
        <a:defRPr sz="3000" b="1" i="0" kern="1200" baseline="0">
          <a:solidFill>
            <a:srgbClr val="373A36"/>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ts val="2800"/>
        </a:lnSpc>
        <a:spcBef>
          <a:spcPts val="1000"/>
        </a:spcBef>
        <a:spcAft>
          <a:spcPts val="1200"/>
        </a:spcAft>
        <a:buFont typeface="Arial" panose="020B0604020202020204" pitchFamily="34" charset="0"/>
        <a:buNone/>
        <a:defRPr sz="2000" b="0" kern="1200" baseline="0">
          <a:solidFill>
            <a:srgbClr val="373A36"/>
          </a:solidFill>
          <a:latin typeface="Arial" panose="020B0604020202020204" pitchFamily="34" charset="0"/>
          <a:ea typeface="+mn-ea"/>
          <a:cs typeface="+mn-cs"/>
        </a:defRPr>
      </a:lvl1pPr>
      <a:lvl2pPr marL="457200" indent="0" algn="l" defTabSz="914400" rtl="0" eaLnBrk="1" latinLnBrk="0" hangingPunct="1">
        <a:lnSpc>
          <a:spcPts val="2400"/>
        </a:lnSpc>
        <a:spcBef>
          <a:spcPts val="500"/>
        </a:spcBef>
        <a:spcAft>
          <a:spcPts val="1200"/>
        </a:spcAft>
        <a:buFont typeface="Arial" panose="020B0604020202020204" pitchFamily="34" charset="0"/>
        <a:buNone/>
        <a:defRPr sz="1800" kern="1200" baseline="0">
          <a:solidFill>
            <a:srgbClr val="373A36"/>
          </a:solidFill>
          <a:latin typeface="Arial" panose="020B0604020202020204" pitchFamily="34" charset="0"/>
          <a:ea typeface="+mn-ea"/>
          <a:cs typeface="+mn-cs"/>
        </a:defRPr>
      </a:lvl2pPr>
      <a:lvl3pPr marL="914400" indent="0" algn="l" defTabSz="914400" rtl="0" eaLnBrk="1" latinLnBrk="0" hangingPunct="1">
        <a:lnSpc>
          <a:spcPts val="1680"/>
        </a:lnSpc>
        <a:spcBef>
          <a:spcPts val="500"/>
        </a:spcBef>
        <a:spcAft>
          <a:spcPts val="600"/>
        </a:spcAft>
        <a:buFont typeface="Arial" panose="020B0604020202020204" pitchFamily="34" charset="0"/>
        <a:buNone/>
        <a:defRPr sz="1400" kern="1200" baseline="0">
          <a:solidFill>
            <a:srgbClr val="373A36"/>
          </a:solidFill>
          <a:latin typeface="Arial" panose="020B06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baseline="0">
          <a:solidFill>
            <a:schemeClr val="tx1"/>
          </a:solidFill>
          <a:latin typeface="Arial" panose="020B06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900" kern="1200" baseline="0">
          <a:solidFill>
            <a:srgbClr val="787676"/>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policeconduct.gov.uk/"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20.png"/><Relationship Id="rId4" Type="http://schemas.openxmlformats.org/officeDocument/2006/relationships/hyperlink" Target="mailto:oversight@policeconduct.gov.uk"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06A80E5-3DD1-4AB0-8121-97FA4A4F6CD3}"/>
              </a:ext>
            </a:extLst>
          </p:cNvPr>
          <p:cNvSpPr>
            <a:spLocks noGrp="1"/>
          </p:cNvSpPr>
          <p:nvPr>
            <p:ph type="body" sz="quarter" idx="10"/>
          </p:nvPr>
        </p:nvSpPr>
        <p:spPr>
          <a:xfrm>
            <a:off x="3260758" y="4799913"/>
            <a:ext cx="5991526" cy="567869"/>
          </a:xfrm>
        </p:spPr>
        <p:txBody>
          <a:bodyPr>
            <a:normAutofit/>
          </a:bodyPr>
          <a:lstStyle/>
          <a:p>
            <a:r>
              <a:rPr lang="en-GB" dirty="0"/>
              <a:t>Statistics for England and Wales 2023/24</a:t>
            </a:r>
          </a:p>
        </p:txBody>
      </p:sp>
      <p:sp>
        <p:nvSpPr>
          <p:cNvPr id="3" name="Text Placeholder 2">
            <a:extLst>
              <a:ext uri="{FF2B5EF4-FFF2-40B4-BE49-F238E27FC236}">
                <a16:creationId xmlns:a16="http://schemas.microsoft.com/office/drawing/2014/main" id="{123BD27A-3BDE-4023-80D9-2BF062E62313}"/>
              </a:ext>
            </a:extLst>
          </p:cNvPr>
          <p:cNvSpPr>
            <a:spLocks noGrp="1"/>
          </p:cNvSpPr>
          <p:nvPr>
            <p:ph type="body" sz="quarter" idx="11"/>
          </p:nvPr>
        </p:nvSpPr>
        <p:spPr>
          <a:xfrm>
            <a:off x="3260758" y="5215382"/>
            <a:ext cx="4958861" cy="496675"/>
          </a:xfrm>
        </p:spPr>
        <p:txBody>
          <a:bodyPr/>
          <a:lstStyle/>
          <a:p>
            <a:r>
              <a:rPr lang="en-GB" dirty="0"/>
              <a:t>(experimental statistics)</a:t>
            </a:r>
          </a:p>
        </p:txBody>
      </p:sp>
      <p:sp>
        <p:nvSpPr>
          <p:cNvPr id="4" name="Text Placeholder 3">
            <a:extLst>
              <a:ext uri="{FF2B5EF4-FFF2-40B4-BE49-F238E27FC236}">
                <a16:creationId xmlns:a16="http://schemas.microsoft.com/office/drawing/2014/main" id="{1267AA72-E831-4A05-943E-1EDB80E40A64}"/>
              </a:ext>
            </a:extLst>
          </p:cNvPr>
          <p:cNvSpPr>
            <a:spLocks noGrp="1"/>
          </p:cNvSpPr>
          <p:nvPr>
            <p:ph type="body" sz="quarter" idx="12"/>
          </p:nvPr>
        </p:nvSpPr>
        <p:spPr/>
        <p:txBody>
          <a:bodyPr/>
          <a:lstStyle/>
          <a:p>
            <a:r>
              <a:rPr lang="en-GB" dirty="0"/>
              <a:t>Police complaints</a:t>
            </a:r>
          </a:p>
        </p:txBody>
      </p:sp>
    </p:spTree>
    <p:extLst>
      <p:ext uri="{BB962C8B-B14F-4D97-AF65-F5344CB8AC3E}">
        <p14:creationId xmlns:p14="http://schemas.microsoft.com/office/powerpoint/2010/main" val="2911923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EFF59CE-ED33-6D4A-AF9C-43C7FACE94E0}"/>
              </a:ext>
            </a:extLst>
          </p:cNvPr>
          <p:cNvSpPr>
            <a:spLocks noGrp="1"/>
          </p:cNvSpPr>
          <p:nvPr>
            <p:ph type="ftr" sz="quarter" idx="3"/>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3DD869EE-F7C8-9A43-87AA-7F3C87F26AE1}"/>
              </a:ext>
            </a:extLst>
          </p:cNvPr>
          <p:cNvSpPr>
            <a:spLocks noGrp="1"/>
          </p:cNvSpPr>
          <p:nvPr>
            <p:ph type="sldNum" sz="quarter" idx="4"/>
          </p:nvPr>
        </p:nvSpPr>
        <p:spPr/>
        <p:txBody>
          <a:bodyPr/>
          <a:lstStyle/>
          <a:p>
            <a:fld id="{5EC1863C-CF81-F546-A0BD-020B630DE564}" type="slidenum">
              <a:rPr lang="en-US" smtClean="0"/>
              <a:t>10</a:t>
            </a:fld>
            <a:endParaRPr lang="en-US"/>
          </a:p>
        </p:txBody>
      </p:sp>
      <p:sp>
        <p:nvSpPr>
          <p:cNvPr id="4" name="Text Placeholder 3">
            <a:extLst>
              <a:ext uri="{FF2B5EF4-FFF2-40B4-BE49-F238E27FC236}">
                <a16:creationId xmlns:a16="http://schemas.microsoft.com/office/drawing/2014/main" id="{30466399-98A8-D14C-A045-46957C7F7F9E}"/>
              </a:ext>
            </a:extLst>
          </p:cNvPr>
          <p:cNvSpPr>
            <a:spLocks noGrp="1"/>
          </p:cNvSpPr>
          <p:nvPr>
            <p:ph type="body" sz="quarter" idx="10"/>
          </p:nvPr>
        </p:nvSpPr>
        <p:spPr>
          <a:xfrm>
            <a:off x="1199321" y="1371600"/>
            <a:ext cx="5782248" cy="5155096"/>
          </a:xfrm>
        </p:spPr>
        <p:txBody>
          <a:bodyPr>
            <a:normAutofit/>
          </a:bodyPr>
          <a:lstStyle/>
          <a:p>
            <a:r>
              <a:rPr lang="en-GB" sz="2000" dirty="0">
                <a:latin typeface="Arial" panose="020B0604020202020204" pitchFamily="34" charset="0"/>
                <a:cs typeface="Arial" panose="020B0604020202020204" pitchFamily="34" charset="0"/>
              </a:rPr>
              <a:t>The full report is available on our website </a:t>
            </a:r>
            <a:r>
              <a:rPr lang="en-GB" sz="2000" dirty="0">
                <a:latin typeface="Arial" panose="020B0604020202020204" pitchFamily="34" charset="0"/>
                <a:cs typeface="Arial" panose="020B0604020202020204" pitchFamily="34" charset="0"/>
                <a:hlinkClick r:id="rId3"/>
              </a:rPr>
              <a:t>www.policeconduct.gov.uk</a:t>
            </a:r>
            <a:r>
              <a:rPr lang="en-GB" sz="2000" dirty="0">
                <a:latin typeface="Arial" panose="020B0604020202020204" pitchFamily="34" charset="0"/>
                <a:cs typeface="Arial" panose="020B0604020202020204" pitchFamily="34" charset="0"/>
              </a:rPr>
              <a:t>.</a:t>
            </a:r>
          </a:p>
          <a:p>
            <a:r>
              <a:rPr lang="en-GB" sz="2000" dirty="0">
                <a:latin typeface="Arial" panose="020B0604020202020204" pitchFamily="34" charset="0"/>
                <a:cs typeface="Arial" panose="020B0604020202020204" pitchFamily="34" charset="0"/>
              </a:rPr>
              <a:t>Simply go to the Publications Library in the top menu, and search for ‘Police complaints statistics’. Previous years’ reports are also available.</a:t>
            </a:r>
          </a:p>
          <a:p>
            <a:endParaRPr lang="en-GB" dirty="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If you have any questions about the report please email </a:t>
            </a:r>
            <a:r>
              <a:rPr lang="en-GB" sz="2000" dirty="0">
                <a:latin typeface="Arial" panose="020B0604020202020204" pitchFamily="34" charset="0"/>
                <a:cs typeface="Arial" panose="020B0604020202020204" pitchFamily="34" charset="0"/>
                <a:hlinkClick r:id="rId4"/>
              </a:rPr>
              <a:t>oversight@policeconduct.gov.uk</a:t>
            </a:r>
            <a:r>
              <a:rPr lang="en-GB" sz="2000" dirty="0">
                <a:latin typeface="Arial" panose="020B0604020202020204" pitchFamily="34" charset="0"/>
                <a:cs typeface="Arial" panose="020B0604020202020204" pitchFamily="34" charset="0"/>
              </a:rPr>
              <a:t> </a:t>
            </a:r>
            <a:endParaRPr lang="en-GB" sz="2000" dirty="0">
              <a:latin typeface="Arial" panose="020B0604020202020204" pitchFamily="34" charset="0"/>
              <a:ea typeface="Times New Roman" panose="02020603050405020304" pitchFamily="18" charset="0"/>
              <a:cs typeface="Arial" panose="020B0604020202020204" pitchFamily="34" charset="0"/>
            </a:endParaRPr>
          </a:p>
          <a:p>
            <a:endParaRPr lang="en-GB" dirty="0">
              <a:cs typeface="Arial" panose="020B0604020202020204" pitchFamily="34" charset="0"/>
            </a:endParaRPr>
          </a:p>
        </p:txBody>
      </p:sp>
      <p:sp>
        <p:nvSpPr>
          <p:cNvPr id="5" name="Text Placeholder 4">
            <a:extLst>
              <a:ext uri="{FF2B5EF4-FFF2-40B4-BE49-F238E27FC236}">
                <a16:creationId xmlns:a16="http://schemas.microsoft.com/office/drawing/2014/main" id="{06B342BA-EFB5-C044-87E8-864E534CCD96}"/>
              </a:ext>
            </a:extLst>
          </p:cNvPr>
          <p:cNvSpPr>
            <a:spLocks noGrp="1"/>
          </p:cNvSpPr>
          <p:nvPr>
            <p:ph type="body" sz="quarter" idx="11"/>
          </p:nvPr>
        </p:nvSpPr>
        <p:spPr>
          <a:xfrm>
            <a:off x="1198562" y="569913"/>
            <a:ext cx="6726237" cy="682625"/>
          </a:xfrm>
        </p:spPr>
        <p:txBody>
          <a:bodyPr>
            <a:normAutofit/>
          </a:bodyPr>
          <a:lstStyle/>
          <a:p>
            <a:r>
              <a:rPr lang="en-US" dirty="0"/>
              <a:t>Find out more</a:t>
            </a:r>
          </a:p>
        </p:txBody>
      </p:sp>
      <p:pic>
        <p:nvPicPr>
          <p:cNvPr id="7" name="Picture 6">
            <a:extLst>
              <a:ext uri="{FF2B5EF4-FFF2-40B4-BE49-F238E27FC236}">
                <a16:creationId xmlns:a16="http://schemas.microsoft.com/office/drawing/2014/main" id="{67D91363-9D26-062D-795F-9B185A0577C5}"/>
              </a:ext>
            </a:extLst>
          </p:cNvPr>
          <p:cNvPicPr>
            <a:picLocks noChangeAspect="1"/>
          </p:cNvPicPr>
          <p:nvPr/>
        </p:nvPicPr>
        <p:blipFill>
          <a:blip r:embed="rId5"/>
          <a:stretch>
            <a:fillRect/>
          </a:stretch>
        </p:blipFill>
        <p:spPr>
          <a:xfrm>
            <a:off x="7565231" y="569912"/>
            <a:ext cx="4027015" cy="5718175"/>
          </a:xfrm>
          <a:prstGeom prst="rect">
            <a:avLst/>
          </a:prstGeom>
          <a:ln>
            <a:solidFill>
              <a:srgbClr val="373A36"/>
            </a:solidFill>
          </a:ln>
        </p:spPr>
      </p:pic>
    </p:spTree>
    <p:extLst>
      <p:ext uri="{BB962C8B-B14F-4D97-AF65-F5344CB8AC3E}">
        <p14:creationId xmlns:p14="http://schemas.microsoft.com/office/powerpoint/2010/main" val="2581174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62122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4E4C8E9-B625-80A9-A134-933640A9FF14}"/>
              </a:ext>
            </a:extLst>
          </p:cNvPr>
          <p:cNvPicPr>
            <a:picLocks noChangeAspect="1"/>
          </p:cNvPicPr>
          <p:nvPr/>
        </p:nvPicPr>
        <p:blipFill>
          <a:blip r:embed="rId2"/>
          <a:stretch>
            <a:fillRect/>
          </a:stretch>
        </p:blipFill>
        <p:spPr>
          <a:xfrm>
            <a:off x="7565231" y="569912"/>
            <a:ext cx="4027015" cy="5718175"/>
          </a:xfrm>
          <a:prstGeom prst="rect">
            <a:avLst/>
          </a:prstGeom>
          <a:ln>
            <a:solidFill>
              <a:srgbClr val="373A36"/>
            </a:solidFill>
          </a:ln>
        </p:spPr>
      </p:pic>
      <p:sp>
        <p:nvSpPr>
          <p:cNvPr id="2" name="Footer Placeholder 1">
            <a:extLst>
              <a:ext uri="{FF2B5EF4-FFF2-40B4-BE49-F238E27FC236}">
                <a16:creationId xmlns:a16="http://schemas.microsoft.com/office/drawing/2014/main" id="{EEFF59CE-ED33-6D4A-AF9C-43C7FACE94E0}"/>
              </a:ext>
            </a:extLst>
          </p:cNvPr>
          <p:cNvSpPr>
            <a:spLocks noGrp="1"/>
          </p:cNvSpPr>
          <p:nvPr>
            <p:ph type="ftr" sz="quarter" idx="3"/>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3DD869EE-F7C8-9A43-87AA-7F3C87F26AE1}"/>
              </a:ext>
            </a:extLst>
          </p:cNvPr>
          <p:cNvSpPr>
            <a:spLocks noGrp="1"/>
          </p:cNvSpPr>
          <p:nvPr>
            <p:ph type="sldNum" sz="quarter" idx="4"/>
          </p:nvPr>
        </p:nvSpPr>
        <p:spPr/>
        <p:txBody>
          <a:bodyPr/>
          <a:lstStyle/>
          <a:p>
            <a:fld id="{5EC1863C-CF81-F546-A0BD-020B630DE564}" type="slidenum">
              <a:rPr lang="en-US" smtClean="0"/>
              <a:t>2</a:t>
            </a:fld>
            <a:endParaRPr lang="en-US"/>
          </a:p>
        </p:txBody>
      </p:sp>
      <p:sp>
        <p:nvSpPr>
          <p:cNvPr id="4" name="Text Placeholder 3">
            <a:extLst>
              <a:ext uri="{FF2B5EF4-FFF2-40B4-BE49-F238E27FC236}">
                <a16:creationId xmlns:a16="http://schemas.microsoft.com/office/drawing/2014/main" id="{30466399-98A8-D14C-A045-46957C7F7F9E}"/>
              </a:ext>
            </a:extLst>
          </p:cNvPr>
          <p:cNvSpPr>
            <a:spLocks noGrp="1"/>
          </p:cNvSpPr>
          <p:nvPr>
            <p:ph type="body" sz="quarter" idx="10"/>
          </p:nvPr>
        </p:nvSpPr>
        <p:spPr>
          <a:xfrm>
            <a:off x="1199320" y="1371600"/>
            <a:ext cx="6036367" cy="2419350"/>
          </a:xfrm>
        </p:spPr>
        <p:txBody>
          <a:bodyPr>
            <a:normAutofit fontScale="85000" lnSpcReduction="10000"/>
          </a:bodyPr>
          <a:lstStyle/>
          <a:p>
            <a:r>
              <a:rPr lang="en-GB" sz="2000" dirty="0">
                <a:latin typeface="Arial" panose="020B0604020202020204" pitchFamily="34" charset="0"/>
                <a:cs typeface="Arial" panose="020B0604020202020204" pitchFamily="34" charset="0"/>
              </a:rPr>
              <a:t>Our police complaints statistics reports include information about the number and type of complaints made.</a:t>
            </a:r>
          </a:p>
          <a:p>
            <a:r>
              <a:rPr lang="en-GB" sz="2000" dirty="0">
                <a:latin typeface="Arial" panose="020B0604020202020204" pitchFamily="34" charset="0"/>
                <a:cs typeface="Arial" panose="020B0604020202020204" pitchFamily="34" charset="0"/>
              </a:rPr>
              <a:t>They also set out how these complaints were subsequently dealt with and include demographic data about who complained and who the complaint was about.</a:t>
            </a:r>
            <a:endParaRPr lang="en-US" sz="2000" dirty="0"/>
          </a:p>
        </p:txBody>
      </p:sp>
      <p:sp>
        <p:nvSpPr>
          <p:cNvPr id="5" name="Text Placeholder 4">
            <a:extLst>
              <a:ext uri="{FF2B5EF4-FFF2-40B4-BE49-F238E27FC236}">
                <a16:creationId xmlns:a16="http://schemas.microsoft.com/office/drawing/2014/main" id="{06B342BA-EFB5-C044-87E8-864E534CCD96}"/>
              </a:ext>
            </a:extLst>
          </p:cNvPr>
          <p:cNvSpPr>
            <a:spLocks noGrp="1"/>
          </p:cNvSpPr>
          <p:nvPr>
            <p:ph type="body" sz="quarter" idx="11"/>
          </p:nvPr>
        </p:nvSpPr>
        <p:spPr/>
        <p:txBody>
          <a:bodyPr/>
          <a:lstStyle/>
          <a:p>
            <a:r>
              <a:rPr lang="en-US" dirty="0"/>
              <a:t>Introduction</a:t>
            </a:r>
          </a:p>
        </p:txBody>
      </p:sp>
    </p:spTree>
    <p:extLst>
      <p:ext uri="{BB962C8B-B14F-4D97-AF65-F5344CB8AC3E}">
        <p14:creationId xmlns:p14="http://schemas.microsoft.com/office/powerpoint/2010/main" val="886800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EFF59CE-ED33-6D4A-AF9C-43C7FACE94E0}"/>
              </a:ext>
            </a:extLst>
          </p:cNvPr>
          <p:cNvSpPr>
            <a:spLocks noGrp="1"/>
          </p:cNvSpPr>
          <p:nvPr>
            <p:ph type="ftr" sz="quarter" idx="3"/>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3DD869EE-F7C8-9A43-87AA-7F3C87F26AE1}"/>
              </a:ext>
            </a:extLst>
          </p:cNvPr>
          <p:cNvSpPr>
            <a:spLocks noGrp="1"/>
          </p:cNvSpPr>
          <p:nvPr>
            <p:ph type="sldNum" sz="quarter" idx="4"/>
          </p:nvPr>
        </p:nvSpPr>
        <p:spPr/>
        <p:txBody>
          <a:bodyPr/>
          <a:lstStyle/>
          <a:p>
            <a:fld id="{5EC1863C-CF81-F546-A0BD-020B630DE564}" type="slidenum">
              <a:rPr lang="en-US" smtClean="0"/>
              <a:t>3</a:t>
            </a:fld>
            <a:endParaRPr lang="en-US"/>
          </a:p>
        </p:txBody>
      </p:sp>
      <p:sp>
        <p:nvSpPr>
          <p:cNvPr id="4" name="Text Placeholder 3">
            <a:extLst>
              <a:ext uri="{FF2B5EF4-FFF2-40B4-BE49-F238E27FC236}">
                <a16:creationId xmlns:a16="http://schemas.microsoft.com/office/drawing/2014/main" id="{30466399-98A8-D14C-A045-46957C7F7F9E}"/>
              </a:ext>
            </a:extLst>
          </p:cNvPr>
          <p:cNvSpPr>
            <a:spLocks noGrp="1"/>
          </p:cNvSpPr>
          <p:nvPr>
            <p:ph type="body" sz="quarter" idx="10"/>
          </p:nvPr>
        </p:nvSpPr>
        <p:spPr>
          <a:xfrm>
            <a:off x="1120151" y="1421081"/>
            <a:ext cx="9954455" cy="4705350"/>
          </a:xfrm>
        </p:spPr>
        <p:txBody>
          <a:bodyPr>
            <a:normAutofit/>
          </a:bodyPr>
          <a:lstStyle/>
          <a:p>
            <a:pPr marL="342900" indent="-342900">
              <a:buClr>
                <a:srgbClr val="F0B323"/>
              </a:buClr>
              <a:buFont typeface="Arial" panose="020B0604020202020204" pitchFamily="34" charset="0"/>
              <a:buChar char="•"/>
            </a:pPr>
            <a:r>
              <a:rPr lang="en-GB" dirty="0">
                <a:latin typeface="Arial" panose="020B0604020202020204" pitchFamily="34" charset="0"/>
                <a:cs typeface="Arial" panose="020B0604020202020204" pitchFamily="34" charset="0"/>
              </a:rPr>
              <a:t>Between 1 April 2023 and 31 March 2024 police forces logged 85,458 complaints, a 5% increase on the previous year.</a:t>
            </a:r>
          </a:p>
          <a:p>
            <a:pPr marL="342900" indent="-342900">
              <a:buClr>
                <a:srgbClr val="F0B323"/>
              </a:buClr>
              <a:buFont typeface="Arial" panose="020B0604020202020204" pitchFamily="34" charset="0"/>
              <a:buChar char="•"/>
            </a:pPr>
            <a:r>
              <a:rPr lang="en-GB" dirty="0">
                <a:latin typeface="Arial" panose="020B0604020202020204" pitchFamily="34" charset="0"/>
                <a:cs typeface="Arial" panose="020B0604020202020204" pitchFamily="34" charset="0"/>
              </a:rPr>
              <a:t>Forces took on average five working days to log complaints from the date the complaint was made</a:t>
            </a:r>
            <a:r>
              <a:rPr lang="en-GB" dirty="0">
                <a:cs typeface="Arial" panose="020B0604020202020204" pitchFamily="34" charset="0"/>
              </a:rPr>
              <a:t> (the same as last year). Most forces (32 out of 44) logged complaints in an average of five working days or less.</a:t>
            </a:r>
          </a:p>
          <a:p>
            <a:pPr marL="342900" indent="-342900">
              <a:buClr>
                <a:srgbClr val="F0B323"/>
              </a:buClr>
              <a:buFont typeface="Arial" panose="020B0604020202020204" pitchFamily="34" charset="0"/>
              <a:buChar char="•"/>
            </a:pPr>
            <a:r>
              <a:rPr lang="en-GB" dirty="0">
                <a:effectLst/>
                <a:latin typeface="Arial" panose="020B0604020202020204" pitchFamily="34" charset="0"/>
                <a:ea typeface="Calibri" panose="020F0502020204030204" pitchFamily="34" charset="0"/>
              </a:rPr>
              <a:t>The number of complaints recorded formally rose in 2023/24 to 32,511 (an increase of almost </a:t>
            </a:r>
            <a:r>
              <a:rPr lang="en-GB" dirty="0">
                <a:ea typeface="Calibri" panose="020F0502020204030204" pitchFamily="34" charset="0"/>
              </a:rPr>
              <a:t>3</a:t>
            </a:r>
            <a:r>
              <a:rPr lang="en-GB" dirty="0">
                <a:effectLst/>
                <a:latin typeface="Arial" panose="020B0604020202020204" pitchFamily="34" charset="0"/>
                <a:ea typeface="Calibri" panose="020F0502020204030204" pitchFamily="34" charset="0"/>
              </a:rPr>
              <a:t>% from 31,620 last year).</a:t>
            </a:r>
            <a:endParaRPr lang="en-GB"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06B342BA-EFB5-C044-87E8-864E534CCD96}"/>
              </a:ext>
            </a:extLst>
          </p:cNvPr>
          <p:cNvSpPr>
            <a:spLocks noGrp="1"/>
          </p:cNvSpPr>
          <p:nvPr>
            <p:ph type="body" sz="quarter" idx="11"/>
          </p:nvPr>
        </p:nvSpPr>
        <p:spPr>
          <a:xfrm>
            <a:off x="1198562" y="569913"/>
            <a:ext cx="6726237" cy="682625"/>
          </a:xfrm>
        </p:spPr>
        <p:txBody>
          <a:bodyPr>
            <a:normAutofit/>
          </a:bodyPr>
          <a:lstStyle/>
          <a:p>
            <a:r>
              <a:rPr lang="en-US" dirty="0"/>
              <a:t>Complaints logged</a:t>
            </a:r>
          </a:p>
        </p:txBody>
      </p:sp>
    </p:spTree>
    <p:extLst>
      <p:ext uri="{BB962C8B-B14F-4D97-AF65-F5344CB8AC3E}">
        <p14:creationId xmlns:p14="http://schemas.microsoft.com/office/powerpoint/2010/main" val="1976263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EFF59CE-ED33-6D4A-AF9C-43C7FACE94E0}"/>
              </a:ext>
            </a:extLst>
          </p:cNvPr>
          <p:cNvSpPr>
            <a:spLocks noGrp="1"/>
          </p:cNvSpPr>
          <p:nvPr>
            <p:ph type="ftr" sz="quarter" idx="3"/>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3DD869EE-F7C8-9A43-87AA-7F3C87F26AE1}"/>
              </a:ext>
            </a:extLst>
          </p:cNvPr>
          <p:cNvSpPr>
            <a:spLocks noGrp="1"/>
          </p:cNvSpPr>
          <p:nvPr>
            <p:ph type="sldNum" sz="quarter" idx="4"/>
          </p:nvPr>
        </p:nvSpPr>
        <p:spPr/>
        <p:txBody>
          <a:bodyPr/>
          <a:lstStyle/>
          <a:p>
            <a:fld id="{5EC1863C-CF81-F546-A0BD-020B630DE564}" type="slidenum">
              <a:rPr lang="en-US" smtClean="0"/>
              <a:t>4</a:t>
            </a:fld>
            <a:endParaRPr lang="en-US"/>
          </a:p>
        </p:txBody>
      </p:sp>
      <p:sp>
        <p:nvSpPr>
          <p:cNvPr id="4" name="Text Placeholder 3">
            <a:extLst>
              <a:ext uri="{FF2B5EF4-FFF2-40B4-BE49-F238E27FC236}">
                <a16:creationId xmlns:a16="http://schemas.microsoft.com/office/drawing/2014/main" id="{30466399-98A8-D14C-A045-46957C7F7F9E}"/>
              </a:ext>
            </a:extLst>
          </p:cNvPr>
          <p:cNvSpPr>
            <a:spLocks noGrp="1"/>
          </p:cNvSpPr>
          <p:nvPr>
            <p:ph type="body" sz="quarter" idx="10"/>
          </p:nvPr>
        </p:nvSpPr>
        <p:spPr>
          <a:xfrm>
            <a:off x="1199320" y="1371600"/>
            <a:ext cx="9954455" cy="4705350"/>
          </a:xfrm>
        </p:spPr>
        <p:txBody>
          <a:bodyPr>
            <a:normAutofit/>
          </a:bodyPr>
          <a:lstStyle/>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The 2023/24 complaints contained 151,539 allegations.</a:t>
            </a:r>
          </a:p>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The largest proportion of allegations logged continues to relate to “delivery of duties and service” (53%).</a:t>
            </a:r>
          </a:p>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The next highest proportions are for “police powers, policies and procedures” (21%) and individual behaviours (13%). “Discriminatory behaviours” and “damage to property” make up 3% each of allegations logged. These proportions are almost unchanged versus last year.</a:t>
            </a:r>
          </a:p>
          <a:p>
            <a:pPr marL="342900" indent="-342900">
              <a:buClr>
                <a:srgbClr val="F0B323"/>
              </a:buClr>
              <a:buFont typeface="Arial" panose="020B0604020202020204" pitchFamily="34" charset="0"/>
              <a:buChar char="•"/>
            </a:pPr>
            <a:r>
              <a:rPr lang="en-GB" dirty="0">
                <a:effectLst/>
                <a:latin typeface="Arial" panose="020B0604020202020204" pitchFamily="34" charset="0"/>
                <a:ea typeface="Calibri" panose="020F0502020204030204" pitchFamily="34" charset="0"/>
                <a:cs typeface="Times New Roman" panose="02020603050405020304" pitchFamily="18" charset="0"/>
              </a:rPr>
              <a:t>A total of 4,575 allegations of ‘discriminatory behaviour’ were logged, accounting for 3% of all allegations logged in 2023/24. This ranges from less than 1% to just over 6% of allegations logged across individual forces.</a:t>
            </a:r>
            <a:endParaRPr lang="en-GB"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06B342BA-EFB5-C044-87E8-864E534CCD96}"/>
              </a:ext>
            </a:extLst>
          </p:cNvPr>
          <p:cNvSpPr>
            <a:spLocks noGrp="1"/>
          </p:cNvSpPr>
          <p:nvPr>
            <p:ph type="body" sz="quarter" idx="11"/>
          </p:nvPr>
        </p:nvSpPr>
        <p:spPr>
          <a:xfrm>
            <a:off x="1198562" y="569913"/>
            <a:ext cx="6726237" cy="682625"/>
          </a:xfrm>
        </p:spPr>
        <p:txBody>
          <a:bodyPr>
            <a:normAutofit/>
          </a:bodyPr>
          <a:lstStyle/>
          <a:p>
            <a:r>
              <a:rPr lang="en-US" dirty="0"/>
              <a:t>Types of complaint</a:t>
            </a:r>
          </a:p>
        </p:txBody>
      </p:sp>
    </p:spTree>
    <p:extLst>
      <p:ext uri="{BB962C8B-B14F-4D97-AF65-F5344CB8AC3E}">
        <p14:creationId xmlns:p14="http://schemas.microsoft.com/office/powerpoint/2010/main" val="929383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EFF59CE-ED33-6D4A-AF9C-43C7FACE94E0}"/>
              </a:ext>
            </a:extLst>
          </p:cNvPr>
          <p:cNvSpPr>
            <a:spLocks noGrp="1"/>
          </p:cNvSpPr>
          <p:nvPr>
            <p:ph type="ftr" sz="quarter" idx="3"/>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3DD869EE-F7C8-9A43-87AA-7F3C87F26AE1}"/>
              </a:ext>
            </a:extLst>
          </p:cNvPr>
          <p:cNvSpPr>
            <a:spLocks noGrp="1"/>
          </p:cNvSpPr>
          <p:nvPr>
            <p:ph type="sldNum" sz="quarter" idx="4"/>
          </p:nvPr>
        </p:nvSpPr>
        <p:spPr/>
        <p:txBody>
          <a:bodyPr/>
          <a:lstStyle/>
          <a:p>
            <a:fld id="{5EC1863C-CF81-F546-A0BD-020B630DE564}" type="slidenum">
              <a:rPr lang="en-US" smtClean="0"/>
              <a:t>5</a:t>
            </a:fld>
            <a:endParaRPr lang="en-US"/>
          </a:p>
        </p:txBody>
      </p:sp>
      <p:sp>
        <p:nvSpPr>
          <p:cNvPr id="4" name="Text Placeholder 3">
            <a:extLst>
              <a:ext uri="{FF2B5EF4-FFF2-40B4-BE49-F238E27FC236}">
                <a16:creationId xmlns:a16="http://schemas.microsoft.com/office/drawing/2014/main" id="{30466399-98A8-D14C-A045-46957C7F7F9E}"/>
              </a:ext>
            </a:extLst>
          </p:cNvPr>
          <p:cNvSpPr>
            <a:spLocks noGrp="1"/>
          </p:cNvSpPr>
          <p:nvPr>
            <p:ph type="body" sz="quarter" idx="10"/>
          </p:nvPr>
        </p:nvSpPr>
        <p:spPr>
          <a:xfrm>
            <a:off x="1199320" y="1371600"/>
            <a:ext cx="9954455" cy="4705350"/>
          </a:xfrm>
        </p:spPr>
        <p:txBody>
          <a:bodyPr>
            <a:normAutofit/>
          </a:bodyPr>
          <a:lstStyle/>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As we have seen in previous years, the proportion of sexual conduct allegations logged is less than 1%.  </a:t>
            </a:r>
          </a:p>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In 2023/24, we saw a further small decrease in allegations logged as “other”. This may indicate improvement in the categorisation of allegations. </a:t>
            </a:r>
          </a:p>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There was a further notable increase in “discreditable conduct” allegations logged in 2023/24 – a 37% increase on the number logged in 202</a:t>
            </a:r>
            <a:r>
              <a:rPr lang="en-GB" dirty="0">
                <a:cs typeface="Arial" panose="020B0604020202020204" pitchFamily="34" charset="0"/>
              </a:rPr>
              <a:t>2</a:t>
            </a:r>
            <a:r>
              <a:rPr lang="en-GB" sz="2000" dirty="0">
                <a:latin typeface="Arial" panose="020B0604020202020204" pitchFamily="34" charset="0"/>
                <a:cs typeface="Arial" panose="020B0604020202020204" pitchFamily="34" charset="0"/>
              </a:rPr>
              <a:t>/23. The “discreditable conduct” category covers behaviours that occur while not in the execution of a police employee’s duty, but that speak to their conduct as a person serving with the police. It can also include activity while on duty that is not in execution of their duty, such as theft where this is not an abuse of position.</a:t>
            </a:r>
          </a:p>
        </p:txBody>
      </p:sp>
      <p:sp>
        <p:nvSpPr>
          <p:cNvPr id="5" name="Text Placeholder 4">
            <a:extLst>
              <a:ext uri="{FF2B5EF4-FFF2-40B4-BE49-F238E27FC236}">
                <a16:creationId xmlns:a16="http://schemas.microsoft.com/office/drawing/2014/main" id="{06B342BA-EFB5-C044-87E8-864E534CCD96}"/>
              </a:ext>
            </a:extLst>
          </p:cNvPr>
          <p:cNvSpPr>
            <a:spLocks noGrp="1"/>
          </p:cNvSpPr>
          <p:nvPr>
            <p:ph type="body" sz="quarter" idx="11"/>
          </p:nvPr>
        </p:nvSpPr>
        <p:spPr>
          <a:xfrm>
            <a:off x="1198562" y="569913"/>
            <a:ext cx="6726237" cy="682625"/>
          </a:xfrm>
        </p:spPr>
        <p:txBody>
          <a:bodyPr>
            <a:normAutofit/>
          </a:bodyPr>
          <a:lstStyle/>
          <a:p>
            <a:r>
              <a:rPr lang="en-US" dirty="0"/>
              <a:t>Types of complaint</a:t>
            </a:r>
          </a:p>
        </p:txBody>
      </p:sp>
    </p:spTree>
    <p:extLst>
      <p:ext uri="{BB962C8B-B14F-4D97-AF65-F5344CB8AC3E}">
        <p14:creationId xmlns:p14="http://schemas.microsoft.com/office/powerpoint/2010/main" val="1826728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EFF59CE-ED33-6D4A-AF9C-43C7FACE94E0}"/>
              </a:ext>
            </a:extLst>
          </p:cNvPr>
          <p:cNvSpPr>
            <a:spLocks noGrp="1"/>
          </p:cNvSpPr>
          <p:nvPr>
            <p:ph type="ftr" sz="quarter" idx="3"/>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3DD869EE-F7C8-9A43-87AA-7F3C87F26AE1}"/>
              </a:ext>
            </a:extLst>
          </p:cNvPr>
          <p:cNvSpPr>
            <a:spLocks noGrp="1"/>
          </p:cNvSpPr>
          <p:nvPr>
            <p:ph type="sldNum" sz="quarter" idx="4"/>
          </p:nvPr>
        </p:nvSpPr>
        <p:spPr/>
        <p:txBody>
          <a:bodyPr/>
          <a:lstStyle/>
          <a:p>
            <a:fld id="{5EC1863C-CF81-F546-A0BD-020B630DE564}" type="slidenum">
              <a:rPr lang="en-US" smtClean="0"/>
              <a:t>6</a:t>
            </a:fld>
            <a:endParaRPr lang="en-US"/>
          </a:p>
        </p:txBody>
      </p:sp>
      <p:sp>
        <p:nvSpPr>
          <p:cNvPr id="4" name="Text Placeholder 3">
            <a:extLst>
              <a:ext uri="{FF2B5EF4-FFF2-40B4-BE49-F238E27FC236}">
                <a16:creationId xmlns:a16="http://schemas.microsoft.com/office/drawing/2014/main" id="{30466399-98A8-D14C-A045-46957C7F7F9E}"/>
              </a:ext>
            </a:extLst>
          </p:cNvPr>
          <p:cNvSpPr>
            <a:spLocks noGrp="1"/>
          </p:cNvSpPr>
          <p:nvPr>
            <p:ph type="body" sz="quarter" idx="10"/>
          </p:nvPr>
        </p:nvSpPr>
        <p:spPr>
          <a:xfrm>
            <a:off x="1199320" y="1371600"/>
            <a:ext cx="9954455" cy="4705350"/>
          </a:xfrm>
        </p:spPr>
        <p:txBody>
          <a:bodyPr>
            <a:normAutofit/>
          </a:bodyPr>
          <a:lstStyle/>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79,041 people complained about the police of whom 49% of the complainants were men. The most common age group to complain were those aged 30-39 (22%). Where known, 56% of all complainants were White, however the ethnicity of 31% of complainants was unknown, unchanged from 2022/23. </a:t>
            </a:r>
          </a:p>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56,410 people serving with the police were subject to a complaint. 61% of those complained about were men, 81% were White and 14% where the ethnicity was not known.</a:t>
            </a:r>
          </a:p>
        </p:txBody>
      </p:sp>
      <p:sp>
        <p:nvSpPr>
          <p:cNvPr id="5" name="Text Placeholder 4">
            <a:extLst>
              <a:ext uri="{FF2B5EF4-FFF2-40B4-BE49-F238E27FC236}">
                <a16:creationId xmlns:a16="http://schemas.microsoft.com/office/drawing/2014/main" id="{06B342BA-EFB5-C044-87E8-864E534CCD96}"/>
              </a:ext>
            </a:extLst>
          </p:cNvPr>
          <p:cNvSpPr>
            <a:spLocks noGrp="1"/>
          </p:cNvSpPr>
          <p:nvPr>
            <p:ph type="body" sz="quarter" idx="11"/>
          </p:nvPr>
        </p:nvSpPr>
        <p:spPr>
          <a:xfrm>
            <a:off x="1198562" y="569913"/>
            <a:ext cx="9642036" cy="682625"/>
          </a:xfrm>
        </p:spPr>
        <p:txBody>
          <a:bodyPr>
            <a:normAutofit/>
          </a:bodyPr>
          <a:lstStyle/>
          <a:p>
            <a:r>
              <a:rPr lang="en-US" dirty="0"/>
              <a:t>Complainants and those complained about</a:t>
            </a:r>
          </a:p>
        </p:txBody>
      </p:sp>
    </p:spTree>
    <p:extLst>
      <p:ext uri="{BB962C8B-B14F-4D97-AF65-F5344CB8AC3E}">
        <p14:creationId xmlns:p14="http://schemas.microsoft.com/office/powerpoint/2010/main" val="405171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EFF59CE-ED33-6D4A-AF9C-43C7FACE94E0}"/>
              </a:ext>
            </a:extLst>
          </p:cNvPr>
          <p:cNvSpPr>
            <a:spLocks noGrp="1"/>
          </p:cNvSpPr>
          <p:nvPr>
            <p:ph type="ftr" sz="quarter" idx="3"/>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3DD869EE-F7C8-9A43-87AA-7F3C87F26AE1}"/>
              </a:ext>
            </a:extLst>
          </p:cNvPr>
          <p:cNvSpPr>
            <a:spLocks noGrp="1"/>
          </p:cNvSpPr>
          <p:nvPr>
            <p:ph type="sldNum" sz="quarter" idx="4"/>
          </p:nvPr>
        </p:nvSpPr>
        <p:spPr/>
        <p:txBody>
          <a:bodyPr/>
          <a:lstStyle/>
          <a:p>
            <a:fld id="{5EC1863C-CF81-F546-A0BD-020B630DE564}" type="slidenum">
              <a:rPr lang="en-US" smtClean="0"/>
              <a:t>7</a:t>
            </a:fld>
            <a:endParaRPr lang="en-US"/>
          </a:p>
        </p:txBody>
      </p:sp>
      <p:sp>
        <p:nvSpPr>
          <p:cNvPr id="4" name="Text Placeholder 3">
            <a:extLst>
              <a:ext uri="{FF2B5EF4-FFF2-40B4-BE49-F238E27FC236}">
                <a16:creationId xmlns:a16="http://schemas.microsoft.com/office/drawing/2014/main" id="{30466399-98A8-D14C-A045-46957C7F7F9E}"/>
              </a:ext>
            </a:extLst>
          </p:cNvPr>
          <p:cNvSpPr>
            <a:spLocks noGrp="1"/>
          </p:cNvSpPr>
          <p:nvPr>
            <p:ph type="body" sz="quarter" idx="10"/>
          </p:nvPr>
        </p:nvSpPr>
        <p:spPr>
          <a:xfrm>
            <a:off x="1199320" y="1371600"/>
            <a:ext cx="9954455" cy="4705350"/>
          </a:xfrm>
        </p:spPr>
        <p:txBody>
          <a:bodyPr>
            <a:normAutofit/>
          </a:bodyPr>
          <a:lstStyle/>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The majority of allegations handled formally other than by investigation found that the service provided was acceptable (67%, unchanged from last year).</a:t>
            </a:r>
          </a:p>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Of the 31,182 complaints handled formally in 2023/24, 64% had at least one allegation resulting in an explanation, debrief or apology (53% in 2022/23). 30% resulted in no further action being taken (40% in 2022/23).</a:t>
            </a:r>
          </a:p>
          <a:p>
            <a:pPr marL="342900" indent="-342900">
              <a:buClr>
                <a:srgbClr val="F0B323"/>
              </a:buClr>
              <a:buFont typeface="Arial" panose="020B0604020202020204" pitchFamily="34" charset="0"/>
              <a:buChar char="•"/>
            </a:pPr>
            <a:r>
              <a:rPr lang="en-GB" dirty="0">
                <a:cs typeface="Arial" panose="020B0604020202020204" pitchFamily="34" charset="0"/>
              </a:rPr>
              <a:t>Just over</a:t>
            </a:r>
            <a:r>
              <a:rPr lang="en-GB" sz="2000" dirty="0">
                <a:latin typeface="Arial" panose="020B0604020202020204" pitchFamily="34" charset="0"/>
                <a:cs typeface="Arial" panose="020B0604020202020204" pitchFamily="34" charset="0"/>
              </a:rPr>
              <a:t> a quarter (26%) of allegations investigated under special procedures resulted in a case to answer decision.</a:t>
            </a:r>
          </a:p>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141 of those cases had at least one allegation resulting in either a misconduct meeting or hearing, compared to 113 in 2022/23 and 68 in 2021/22.</a:t>
            </a:r>
          </a:p>
        </p:txBody>
      </p:sp>
      <p:sp>
        <p:nvSpPr>
          <p:cNvPr id="5" name="Text Placeholder 4">
            <a:extLst>
              <a:ext uri="{FF2B5EF4-FFF2-40B4-BE49-F238E27FC236}">
                <a16:creationId xmlns:a16="http://schemas.microsoft.com/office/drawing/2014/main" id="{06B342BA-EFB5-C044-87E8-864E534CCD96}"/>
              </a:ext>
            </a:extLst>
          </p:cNvPr>
          <p:cNvSpPr>
            <a:spLocks noGrp="1"/>
          </p:cNvSpPr>
          <p:nvPr>
            <p:ph type="body" sz="quarter" idx="11"/>
          </p:nvPr>
        </p:nvSpPr>
        <p:spPr>
          <a:xfrm>
            <a:off x="1198562" y="569913"/>
            <a:ext cx="9642036" cy="682625"/>
          </a:xfrm>
        </p:spPr>
        <p:txBody>
          <a:bodyPr>
            <a:normAutofit fontScale="92500"/>
          </a:bodyPr>
          <a:lstStyle/>
          <a:p>
            <a:r>
              <a:rPr lang="en-US" dirty="0"/>
              <a:t>Complaint outcomes (allegations and cases)</a:t>
            </a:r>
          </a:p>
        </p:txBody>
      </p:sp>
    </p:spTree>
    <p:extLst>
      <p:ext uri="{BB962C8B-B14F-4D97-AF65-F5344CB8AC3E}">
        <p14:creationId xmlns:p14="http://schemas.microsoft.com/office/powerpoint/2010/main" val="1893467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EFF59CE-ED33-6D4A-AF9C-43C7FACE94E0}"/>
              </a:ext>
            </a:extLst>
          </p:cNvPr>
          <p:cNvSpPr>
            <a:spLocks noGrp="1"/>
          </p:cNvSpPr>
          <p:nvPr>
            <p:ph type="ftr" sz="quarter" idx="3"/>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3DD869EE-F7C8-9A43-87AA-7F3C87F26AE1}"/>
              </a:ext>
            </a:extLst>
          </p:cNvPr>
          <p:cNvSpPr>
            <a:spLocks noGrp="1"/>
          </p:cNvSpPr>
          <p:nvPr>
            <p:ph type="sldNum" sz="quarter" idx="4"/>
          </p:nvPr>
        </p:nvSpPr>
        <p:spPr/>
        <p:txBody>
          <a:bodyPr/>
          <a:lstStyle/>
          <a:p>
            <a:fld id="{5EC1863C-CF81-F546-A0BD-020B630DE564}" type="slidenum">
              <a:rPr lang="en-US" smtClean="0"/>
              <a:t>8</a:t>
            </a:fld>
            <a:endParaRPr lang="en-US"/>
          </a:p>
        </p:txBody>
      </p:sp>
      <p:sp>
        <p:nvSpPr>
          <p:cNvPr id="4" name="Text Placeholder 3">
            <a:extLst>
              <a:ext uri="{FF2B5EF4-FFF2-40B4-BE49-F238E27FC236}">
                <a16:creationId xmlns:a16="http://schemas.microsoft.com/office/drawing/2014/main" id="{30466399-98A8-D14C-A045-46957C7F7F9E}"/>
              </a:ext>
            </a:extLst>
          </p:cNvPr>
          <p:cNvSpPr>
            <a:spLocks noGrp="1"/>
          </p:cNvSpPr>
          <p:nvPr>
            <p:ph type="body" sz="quarter" idx="10"/>
          </p:nvPr>
        </p:nvSpPr>
        <p:spPr>
          <a:xfrm>
            <a:off x="1199320" y="1371600"/>
            <a:ext cx="9954455" cy="4705350"/>
          </a:xfrm>
        </p:spPr>
        <p:txBody>
          <a:bodyPr>
            <a:normAutofit/>
          </a:bodyPr>
          <a:lstStyle/>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93% of allegations handled informally were either resolved to the satisfaction of the complainant and/or the complainant did not wish to pursue their complaint formally. </a:t>
            </a:r>
          </a:p>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The most common action resulting from complaints handled informally was an explanation being given to the complainant (59% of complaints). 14% of complaints handled informally resulted in at least one allegation having no further action.</a:t>
            </a:r>
          </a:p>
        </p:txBody>
      </p:sp>
      <p:sp>
        <p:nvSpPr>
          <p:cNvPr id="5" name="Text Placeholder 4">
            <a:extLst>
              <a:ext uri="{FF2B5EF4-FFF2-40B4-BE49-F238E27FC236}">
                <a16:creationId xmlns:a16="http://schemas.microsoft.com/office/drawing/2014/main" id="{06B342BA-EFB5-C044-87E8-864E534CCD96}"/>
              </a:ext>
            </a:extLst>
          </p:cNvPr>
          <p:cNvSpPr>
            <a:spLocks noGrp="1"/>
          </p:cNvSpPr>
          <p:nvPr>
            <p:ph type="body" sz="quarter" idx="11"/>
          </p:nvPr>
        </p:nvSpPr>
        <p:spPr>
          <a:xfrm>
            <a:off x="1198562" y="569913"/>
            <a:ext cx="9642036" cy="682625"/>
          </a:xfrm>
        </p:spPr>
        <p:txBody>
          <a:bodyPr>
            <a:normAutofit fontScale="92500"/>
          </a:bodyPr>
          <a:lstStyle/>
          <a:p>
            <a:r>
              <a:rPr lang="en-US" dirty="0"/>
              <a:t>Complaint outcomes (allegations and cases)</a:t>
            </a:r>
          </a:p>
        </p:txBody>
      </p:sp>
    </p:spTree>
    <p:extLst>
      <p:ext uri="{BB962C8B-B14F-4D97-AF65-F5344CB8AC3E}">
        <p14:creationId xmlns:p14="http://schemas.microsoft.com/office/powerpoint/2010/main" val="2233993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EFF59CE-ED33-6D4A-AF9C-43C7FACE94E0}"/>
              </a:ext>
            </a:extLst>
          </p:cNvPr>
          <p:cNvSpPr>
            <a:spLocks noGrp="1"/>
          </p:cNvSpPr>
          <p:nvPr>
            <p:ph type="ftr" sz="quarter" idx="3"/>
          </p:nvPr>
        </p:nvSpPr>
        <p:spPr/>
        <p:txBody>
          <a:bodyPr/>
          <a:lstStyle/>
          <a:p>
            <a:r>
              <a:rPr lang="en-US"/>
              <a:t>Independent Office for Police Conduct</a:t>
            </a:r>
            <a:endParaRPr lang="en-US" dirty="0"/>
          </a:p>
        </p:txBody>
      </p:sp>
      <p:sp>
        <p:nvSpPr>
          <p:cNvPr id="3" name="Slide Number Placeholder 2">
            <a:extLst>
              <a:ext uri="{FF2B5EF4-FFF2-40B4-BE49-F238E27FC236}">
                <a16:creationId xmlns:a16="http://schemas.microsoft.com/office/drawing/2014/main" id="{3DD869EE-F7C8-9A43-87AA-7F3C87F26AE1}"/>
              </a:ext>
            </a:extLst>
          </p:cNvPr>
          <p:cNvSpPr>
            <a:spLocks noGrp="1"/>
          </p:cNvSpPr>
          <p:nvPr>
            <p:ph type="sldNum" sz="quarter" idx="4"/>
          </p:nvPr>
        </p:nvSpPr>
        <p:spPr/>
        <p:txBody>
          <a:bodyPr/>
          <a:lstStyle/>
          <a:p>
            <a:fld id="{5EC1863C-CF81-F546-A0BD-020B630DE564}" type="slidenum">
              <a:rPr lang="en-US" smtClean="0"/>
              <a:t>9</a:t>
            </a:fld>
            <a:endParaRPr lang="en-US"/>
          </a:p>
        </p:txBody>
      </p:sp>
      <p:sp>
        <p:nvSpPr>
          <p:cNvPr id="4" name="Text Placeholder 3">
            <a:extLst>
              <a:ext uri="{FF2B5EF4-FFF2-40B4-BE49-F238E27FC236}">
                <a16:creationId xmlns:a16="http://schemas.microsoft.com/office/drawing/2014/main" id="{30466399-98A8-D14C-A045-46957C7F7F9E}"/>
              </a:ext>
            </a:extLst>
          </p:cNvPr>
          <p:cNvSpPr>
            <a:spLocks noGrp="1"/>
          </p:cNvSpPr>
          <p:nvPr>
            <p:ph type="body" sz="quarter" idx="10"/>
          </p:nvPr>
        </p:nvSpPr>
        <p:spPr>
          <a:xfrm>
            <a:off x="1199320" y="1371600"/>
            <a:ext cx="9954455" cy="4705350"/>
          </a:xfrm>
        </p:spPr>
        <p:txBody>
          <a:bodyPr>
            <a:normAutofit/>
          </a:bodyPr>
          <a:lstStyle/>
          <a:p>
            <a:r>
              <a:rPr lang="en-GB" sz="2000" dirty="0">
                <a:latin typeface="Arial" panose="020B0604020202020204" pitchFamily="34" charset="0"/>
                <a:cs typeface="Arial" panose="020B0604020202020204" pitchFamily="34" charset="0"/>
              </a:rPr>
              <a:t>Reviews are handled by the appropriate review body, which is either the IOPC or the Local Policing Body (LPB).</a:t>
            </a:r>
          </a:p>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LPBs upheld 21% of the 3,712 complaints they reviewed that had not been investigated and 25% (99 out of 393) of those that were investigated.    </a:t>
            </a:r>
          </a:p>
          <a:p>
            <a:pPr marL="342900" indent="-342900">
              <a:buClr>
                <a:srgbClr val="F0B323"/>
              </a:buClr>
              <a:buFont typeface="Arial" panose="020B0604020202020204" pitchFamily="34" charset="0"/>
              <a:buChar char="•"/>
            </a:pPr>
            <a:r>
              <a:rPr lang="en-GB" sz="2000" dirty="0">
                <a:latin typeface="Arial" panose="020B0604020202020204" pitchFamily="34" charset="0"/>
                <a:cs typeface="Arial" panose="020B0604020202020204" pitchFamily="34" charset="0"/>
              </a:rPr>
              <a:t>The IOPC dealt with 2,136 reviews and upheld 32% of those that had not been investigated and 33% of those that had.</a:t>
            </a:r>
          </a:p>
        </p:txBody>
      </p:sp>
      <p:sp>
        <p:nvSpPr>
          <p:cNvPr id="5" name="Text Placeholder 4">
            <a:extLst>
              <a:ext uri="{FF2B5EF4-FFF2-40B4-BE49-F238E27FC236}">
                <a16:creationId xmlns:a16="http://schemas.microsoft.com/office/drawing/2014/main" id="{06B342BA-EFB5-C044-87E8-864E534CCD96}"/>
              </a:ext>
            </a:extLst>
          </p:cNvPr>
          <p:cNvSpPr>
            <a:spLocks noGrp="1"/>
          </p:cNvSpPr>
          <p:nvPr>
            <p:ph type="body" sz="quarter" idx="11"/>
          </p:nvPr>
        </p:nvSpPr>
        <p:spPr>
          <a:xfrm>
            <a:off x="1198562" y="569913"/>
            <a:ext cx="9642036" cy="682625"/>
          </a:xfrm>
        </p:spPr>
        <p:txBody>
          <a:bodyPr>
            <a:normAutofit/>
          </a:bodyPr>
          <a:lstStyle/>
          <a:p>
            <a:r>
              <a:rPr lang="en-US" dirty="0"/>
              <a:t>Reviews</a:t>
            </a:r>
          </a:p>
        </p:txBody>
      </p:sp>
    </p:spTree>
    <p:extLst>
      <p:ext uri="{BB962C8B-B14F-4D97-AF65-F5344CB8AC3E}">
        <p14:creationId xmlns:p14="http://schemas.microsoft.com/office/powerpoint/2010/main" val="1652231709"/>
      </p:ext>
    </p:extLst>
  </p:cSld>
  <p:clrMapOvr>
    <a:masterClrMapping/>
  </p:clrMapOvr>
</p:sld>
</file>

<file path=ppt/theme/theme1.xml><?xml version="1.0" encoding="utf-8"?>
<a:theme xmlns:a="http://schemas.openxmlformats.org/drawingml/2006/main" name="IOPC2021_01">
  <a:themeElements>
    <a:clrScheme name="Custom 1">
      <a:dk1>
        <a:srgbClr val="000000"/>
      </a:dk1>
      <a:lt1>
        <a:srgbClr val="FFFFFF"/>
      </a:lt1>
      <a:dk2>
        <a:srgbClr val="F0B236"/>
      </a:dk2>
      <a:lt2>
        <a:srgbClr val="E7E6E6"/>
      </a:lt2>
      <a:accent1>
        <a:srgbClr val="009D97"/>
      </a:accent1>
      <a:accent2>
        <a:srgbClr val="868986"/>
      </a:accent2>
      <a:accent3>
        <a:srgbClr val="A5A5A5"/>
      </a:accent3>
      <a:accent4>
        <a:srgbClr val="FFC000"/>
      </a:accent4>
      <a:accent5>
        <a:srgbClr val="79C3C1"/>
      </a:accent5>
      <a:accent6>
        <a:srgbClr val="363A36"/>
      </a:accent6>
      <a:hlink>
        <a:srgbClr val="24AFAC"/>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21703_Presentation_template_for_testing_SJ_tweak" id="{FF94CFC9-0B3A-4149-A3FB-818E60994989}" vid="{F4689F71-21B1-47ED-A5FC-599547D2696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e471b2e3-67df-4d31-9683-1ec419c2be1e}" enabled="1" method="Standard" siteId="{cabf815b-3ed4-4f99-b463-04da1b5b38f9}" contentBits="0" removed="0"/>
</clbl:labelList>
</file>

<file path=docProps/app.xml><?xml version="1.0" encoding="utf-8"?>
<Properties xmlns="http://schemas.openxmlformats.org/officeDocument/2006/extended-properties" xmlns:vt="http://schemas.openxmlformats.org/officeDocument/2006/docPropsVTypes">
  <Template>IOPC-ppt-template</Template>
  <TotalTime>430</TotalTime>
  <Words>951</Words>
  <Application>Microsoft Office PowerPoint</Application>
  <PresentationFormat>Widescreen</PresentationFormat>
  <Paragraphs>74</Paragraphs>
  <Slides>11</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System Font Regular</vt:lpstr>
      <vt:lpstr>IOPC2021_01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Jones</dc:creator>
  <cp:lastModifiedBy>Simon Jones</cp:lastModifiedBy>
  <cp:revision>9</cp:revision>
  <dcterms:created xsi:type="dcterms:W3CDTF">2023-09-19T11:15:47Z</dcterms:created>
  <dcterms:modified xsi:type="dcterms:W3CDTF">2025-02-14T14:22:42Z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1633235720</vt:i4>
  </property>
  <property fmtid="{D5CDD505-2E9C-101B-9397-08002B2CF9AE}" pid="3" name="_NewReviewCycle">
    <vt:lpwstr/>
  </property>
  <property fmtid="{D5CDD505-2E9C-101B-9397-08002B2CF9AE}" pid="4" name="_EmailSubject">
    <vt:lpwstr>IOPC PowerPoint presentation template </vt:lpwstr>
  </property>
  <property fmtid="{D5CDD505-2E9C-101B-9397-08002B2CF9AE}" pid="5" name="_AuthorEmail">
    <vt:lpwstr>marie.laing@policeconduct.gov.uk</vt:lpwstr>
  </property>
  <property fmtid="{D5CDD505-2E9C-101B-9397-08002B2CF9AE}" pid="6" name="_AuthorEmailDisplayName">
    <vt:lpwstr>Marie Laing</vt:lpwstr>
  </property>
  <property fmtid="{D5CDD505-2E9C-101B-9397-08002B2CF9AE}" pid="7" name="_PreviousAdHocReviewCycleID">
    <vt:i4>1864309993</vt:i4>
  </property>
</Properties>
</file>