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56" r:id="rId6"/>
    <p:sldId id="302" r:id="rId7"/>
    <p:sldId id="291" r:id="rId8"/>
    <p:sldId id="258" r:id="rId9"/>
    <p:sldId id="292" r:id="rId10"/>
    <p:sldId id="290" r:id="rId11"/>
    <p:sldId id="275" r:id="rId12"/>
    <p:sldId id="286" r:id="rId13"/>
    <p:sldId id="295" r:id="rId14"/>
    <p:sldId id="301" r:id="rId15"/>
    <p:sldId id="303" r:id="rId16"/>
    <p:sldId id="305" r:id="rId17"/>
    <p:sldId id="278" r:id="rId18"/>
    <p:sldId id="269" r:id="rId19"/>
    <p:sldId id="270" r:id="rId20"/>
    <p:sldId id="282"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O'Rourke" initials="KO" lastIdx="21" clrIdx="0">
    <p:extLst>
      <p:ext uri="{19B8F6BF-5375-455C-9EA6-DF929625EA0E}">
        <p15:presenceInfo xmlns:p15="http://schemas.microsoft.com/office/powerpoint/2012/main" userId="S::Kelly.O'Rourke@POLICECONDUCT.GOV.UK::7777a653-0aca-4937-a331-3f9fa23524c1" providerId="AD"/>
      </p:ext>
    </p:extLst>
  </p:cmAuthor>
  <p:cmAuthor id="2" name="Naomi Slater" initials="NS" lastIdx="4" clrIdx="1">
    <p:extLst>
      <p:ext uri="{19B8F6BF-5375-455C-9EA6-DF929625EA0E}">
        <p15:presenceInfo xmlns:p15="http://schemas.microsoft.com/office/powerpoint/2012/main" userId="S::naomi.slater@policeconduct.gov.uk::65d74379-6e6a-4f1a-917f-1d2cd7930b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98"/>
    <a:srgbClr val="373A3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8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121CFD-BE10-480E-9E02-1499DD76DABA}"/>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3C21B731-D5AA-465E-A86D-2D066C6251EA}"/>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75DE2C93-56ED-4213-A9CB-EFDC3DF41847}" type="datetime1">
              <a:rPr lang="en-GB"/>
              <a:pPr lvl="0"/>
              <a:t>09/07/2024</a:t>
            </a:fld>
            <a:endParaRPr lang="en-GB"/>
          </a:p>
        </p:txBody>
      </p:sp>
      <p:sp>
        <p:nvSpPr>
          <p:cNvPr id="4" name="Slide Image Placeholder 3">
            <a:extLst>
              <a:ext uri="{FF2B5EF4-FFF2-40B4-BE49-F238E27FC236}">
                <a16:creationId xmlns:a16="http://schemas.microsoft.com/office/drawing/2014/main" id="{E91A2B62-6A4A-4AC2-8DFE-F5AF5D63BD39}"/>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D2EA9425-82A0-4B0E-8C3C-43C97E325748}"/>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421C89A9-373A-49FD-BB26-0B9297DF6967}"/>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2ABB0808-78FB-49C9-95E0-8112F7C06EED}"/>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CF4E1380-A1C3-410F-B4CE-25E556640355}" type="slidenum">
              <a:t>‹#›</a:t>
            </a:fld>
            <a:endParaRPr lang="en-GB"/>
          </a:p>
        </p:txBody>
      </p:sp>
      <p:sp>
        <p:nvSpPr>
          <p:cNvPr id="8" name="Header Placeholder 1">
            <a:extLst>
              <a:ext uri="{FF2B5EF4-FFF2-40B4-BE49-F238E27FC236}">
                <a16:creationId xmlns:a16="http://schemas.microsoft.com/office/drawing/2014/main" id="{FBF45C88-7ADB-428F-A886-9B105371BBD3}"/>
              </a:ext>
            </a:extLst>
          </p:cNvPr>
          <p:cNvSpPr txBox="1">
            <a:spLocks noGrp="1"/>
          </p:cNvSpPr>
          <p:nvPr>
            <p:ph type="hdr" sz="quarter" idx="10"/>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9" name="Date Placeholder 2">
            <a:extLst>
              <a:ext uri="{FF2B5EF4-FFF2-40B4-BE49-F238E27FC236}">
                <a16:creationId xmlns:a16="http://schemas.microsoft.com/office/drawing/2014/main" id="{B423BC88-FFDC-4826-BA22-E4D16FC50841}"/>
              </a:ext>
            </a:extLst>
          </p:cNvPr>
          <p:cNvSpPr txBox="1">
            <a:spLocks noGrp="1"/>
          </p:cNvSpPr>
          <p:nvPr>
            <p:ph type="dt" sz="quarter" idx="7"/>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3B12B1AB-8218-4323-A65A-EB8FA167645E}" type="datetime1">
              <a:rPr lang="en-GB"/>
              <a:pPr lvl="0"/>
              <a:t>09/07/2024</a:t>
            </a:fld>
            <a:endParaRPr lang="en-GB"/>
          </a:p>
        </p:txBody>
      </p:sp>
      <p:sp>
        <p:nvSpPr>
          <p:cNvPr id="10" name="Slide Image Placeholder 3">
            <a:extLst>
              <a:ext uri="{FF2B5EF4-FFF2-40B4-BE49-F238E27FC236}">
                <a16:creationId xmlns:a16="http://schemas.microsoft.com/office/drawing/2014/main" id="{E907BC73-6EE6-41FA-8C1D-A19FA5C5984E}"/>
              </a:ext>
            </a:extLst>
          </p:cNvPr>
          <p:cNvSpPr>
            <a:spLocks noGrp="1" noRot="1" noChangeAspect="1"/>
          </p:cNvSpPr>
          <p:nvPr>
            <p:ph type="sldImg" sz="quarter" idx="4294967295"/>
          </p:nvPr>
        </p:nvSpPr>
        <p:spPr>
          <a:xfrm>
            <a:off x="685800" y="1143000"/>
            <a:ext cx="5486400" cy="3086099"/>
          </a:xfrm>
          <a:prstGeom prst="rect">
            <a:avLst/>
          </a:prstGeom>
          <a:noFill/>
          <a:ln w="12701">
            <a:solidFill>
              <a:srgbClr val="000000"/>
            </a:solidFill>
            <a:prstDash val="solid"/>
          </a:ln>
        </p:spPr>
      </p:sp>
      <p:sp>
        <p:nvSpPr>
          <p:cNvPr id="11" name="Notes Placeholder 4">
            <a:extLst>
              <a:ext uri="{FF2B5EF4-FFF2-40B4-BE49-F238E27FC236}">
                <a16:creationId xmlns:a16="http://schemas.microsoft.com/office/drawing/2014/main" id="{9932B66F-EBF9-4FD6-8C96-7A571F5A0BE6}"/>
              </a:ext>
            </a:extLst>
          </p:cNvPr>
          <p:cNvSpPr txBox="1">
            <a:spLocks noGrp="1"/>
          </p:cNvSpPr>
          <p:nvPr>
            <p:ph type="body" sz="quarter" idx="4294967295"/>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Footer Placeholder 5">
            <a:extLst>
              <a:ext uri="{FF2B5EF4-FFF2-40B4-BE49-F238E27FC236}">
                <a16:creationId xmlns:a16="http://schemas.microsoft.com/office/drawing/2014/main" id="{707B06F4-7B30-4A76-BABA-237160D19212}"/>
              </a:ext>
            </a:extLst>
          </p:cNvPr>
          <p:cNvSpPr txBox="1">
            <a:spLocks noGrp="1"/>
          </p:cNvSpPr>
          <p:nvPr>
            <p:ph type="ftr" sz="quarter" idx="9"/>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13" name="Slide Number Placeholder 6">
            <a:extLst>
              <a:ext uri="{FF2B5EF4-FFF2-40B4-BE49-F238E27FC236}">
                <a16:creationId xmlns:a16="http://schemas.microsoft.com/office/drawing/2014/main" id="{2B6127E3-CFB1-4E14-B9DF-C0E2D7BD4AD9}"/>
              </a:ext>
            </a:extLst>
          </p:cNvPr>
          <p:cNvSpPr txBox="1">
            <a:spLocks noGrp="1"/>
          </p:cNvSpPr>
          <p:nvPr>
            <p:ph type="sldNum" sz="quarter" idx="8"/>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D5328A6F-5E9A-4F92-BFF3-6B1D087522F6}" type="slidenum">
              <a:t>‹#›</a:t>
            </a:fld>
            <a:endParaRPr lang="en-GB"/>
          </a:p>
        </p:txBody>
      </p:sp>
    </p:spTree>
    <p:extLst>
      <p:ext uri="{BB962C8B-B14F-4D97-AF65-F5344CB8AC3E}">
        <p14:creationId xmlns:p14="http://schemas.microsoft.com/office/powerpoint/2010/main" val="311864796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41C68-7F07-415C-BB13-64B370612CA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7DB6C6C-9424-42BF-AA70-3EB3666572DD}"/>
              </a:ext>
            </a:extLst>
          </p:cNvPr>
          <p:cNvSpPr txBox="1">
            <a:spLocks noGrp="1"/>
          </p:cNvSpPr>
          <p:nvPr>
            <p:ph type="body" sz="quarter" idx="1"/>
          </p:nvPr>
        </p:nvSpPr>
        <p:spPr/>
        <p:txBody>
          <a:bodyPr/>
          <a:lstStyle/>
          <a:p>
            <a:pPr lvl="0" rtl="0"/>
            <a:r>
              <a:rPr lang="cy-GB"/>
              <a:t>Ychwanegu Ein Gorchwyl</a:t>
            </a:r>
          </a:p>
        </p:txBody>
      </p:sp>
      <p:sp>
        <p:nvSpPr>
          <p:cNvPr id="4" name="Slide Number Placeholder 3">
            <a:extLst>
              <a:ext uri="{FF2B5EF4-FFF2-40B4-BE49-F238E27FC236}">
                <a16:creationId xmlns:a16="http://schemas.microsoft.com/office/drawing/2014/main" id="{CBF4AD8B-9016-42EA-A6F6-034BD2F81CB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57D32A-2250-4606-B6CE-58CFAD1EBE67}" type="slidenum">
              <a:t>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C8A21-EB74-4C53-B114-29B1B146499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AFB2AC2-003C-4BE6-9151-294429BC98F1}"/>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1844921E-1344-49B2-BAA1-0355334B1D3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1D2CAA-57FB-40B3-8776-1150617A8709}" type="slidenum">
              <a:t>6</a:t>
            </a:fld>
            <a:endParaRPr/>
          </a:p>
        </p:txBody>
      </p:sp>
      <p:sp>
        <p:nvSpPr>
          <p:cNvPr id="5" name="Slide Number Placeholder 4">
            <a:extLst>
              <a:ext uri="{FF2B5EF4-FFF2-40B4-BE49-F238E27FC236}">
                <a16:creationId xmlns:a16="http://schemas.microsoft.com/office/drawing/2014/main" id="{F02B207A-3A85-406B-943E-CD39DEB0A40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8AA9CF-D4EE-4CB7-925F-5BB7F6DC19D0}" type="slidenum">
              <a:t>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D8AEA-B7B2-4EF5-8D4D-01BAD5B7670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266982-2D96-42AB-9C1E-934D5F522BF6}"/>
              </a:ext>
            </a:extLst>
          </p:cNvPr>
          <p:cNvSpPr txBox="1">
            <a:spLocks noGrp="1"/>
          </p:cNvSpPr>
          <p:nvPr>
            <p:ph type="body" sz="quarter" idx="1"/>
          </p:nvPr>
        </p:nvSpPr>
        <p:spPr/>
        <p:txBody>
          <a:bodyPr/>
          <a:lstStyle/>
          <a:p>
            <a:pPr lvl="0" rtl="0"/>
            <a:r>
              <a:rPr lang="cy-GB"/>
              <a:t>Newid Encompass i Pride</a:t>
            </a:r>
          </a:p>
        </p:txBody>
      </p:sp>
      <p:sp>
        <p:nvSpPr>
          <p:cNvPr id="4" name="Slide Number Placeholder 3">
            <a:extLst>
              <a:ext uri="{FF2B5EF4-FFF2-40B4-BE49-F238E27FC236}">
                <a16:creationId xmlns:a16="http://schemas.microsoft.com/office/drawing/2014/main" id="{E5D8CBDC-C53C-4C52-ADB9-F830252EB38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C31DC3-B743-4105-A5E1-1004FE9015AD}" type="slidenum">
              <a:t>13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38AE6-B46E-4130-9B6F-62DEA77372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FD6485D-F92C-4A8A-BAAC-9824E8D1A36B}"/>
              </a:ext>
            </a:extLst>
          </p:cNvPr>
          <p:cNvSpPr txBox="1">
            <a:spLocks noGrp="1"/>
          </p:cNvSpPr>
          <p:nvPr>
            <p:ph type="body" sz="quarter" idx="1"/>
          </p:nvPr>
        </p:nvSpPr>
        <p:spPr/>
        <p:txBody>
          <a:bodyPr/>
          <a:lstStyle/>
          <a:p>
            <a:pPr lvl="0" rtl="0"/>
            <a:r>
              <a:rPr lang="cy-GB"/>
              <a:t>Newid Encompass i Pride. </a:t>
            </a:r>
          </a:p>
          <a:p>
            <a:pPr lvl="0" rtl="0"/>
            <a:r>
              <a:rPr lang="cy-GB"/>
              <a:t>Ewch i'n tudalen EDI</a:t>
            </a:r>
          </a:p>
          <a:p>
            <a:pPr lvl="0" rtl="0"/>
            <a:r>
              <a:rPr lang="cy-GB"/>
              <a:t>Hyperddolen i dudalen Verceeda</a:t>
            </a:r>
          </a:p>
        </p:txBody>
      </p:sp>
      <p:sp>
        <p:nvSpPr>
          <p:cNvPr id="4" name="Slide Number Placeholder 3">
            <a:extLst>
              <a:ext uri="{FF2B5EF4-FFF2-40B4-BE49-F238E27FC236}">
                <a16:creationId xmlns:a16="http://schemas.microsoft.com/office/drawing/2014/main" id="{CF251A29-E6D3-4473-A84F-8589B16726A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A1004C-144B-48A5-BDEE-D94656F2D55A}" type="slidenum">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sv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6767B3B-E92A-49B6-8009-7F9645D1728F}"/>
              </a:ext>
            </a:extLst>
          </p:cNvPr>
          <p:cNvSpPr/>
          <p:nvPr/>
        </p:nvSpPr>
        <p:spPr>
          <a:xfrm>
            <a:off x="3172" y="6400800"/>
            <a:ext cx="12188823" cy="457200"/>
          </a:xfrm>
          <a:prstGeom prst="rect">
            <a:avLst/>
          </a:prstGeom>
          <a:solidFill>
            <a:srgbClr val="FFBD4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344292B6-2C0D-4C15-9E43-320704C6693F}"/>
              </a:ext>
            </a:extLst>
          </p:cNvPr>
          <p:cNvSpPr txBox="1">
            <a:spLocks noGrp="1"/>
          </p:cNvSpPr>
          <p:nvPr>
            <p:ph type="ctrTitle"/>
          </p:nvPr>
        </p:nvSpPr>
        <p:spPr>
          <a:xfrm>
            <a:off x="1097280" y="758952"/>
            <a:ext cx="10058400" cy="3566160"/>
          </a:xfrm>
        </p:spPr>
        <p:txBody>
          <a:bodyPr/>
          <a:lstStyle>
            <a:lvl1pPr>
              <a:defRPr sz="8000">
                <a:solidFill>
                  <a:srgbClr val="262626"/>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2D591ED3-649C-49F2-BC3D-F634B43958F4}"/>
              </a:ext>
            </a:extLst>
          </p:cNvPr>
          <p:cNvSpPr txBox="1">
            <a:spLocks noGrp="1"/>
          </p:cNvSpPr>
          <p:nvPr>
            <p:ph type="subTitle" idx="1"/>
          </p:nvPr>
        </p:nvSpPr>
        <p:spPr>
          <a:xfrm>
            <a:off x="1100050" y="4455624"/>
            <a:ext cx="10058400" cy="1143000"/>
          </a:xfrm>
        </p:spPr>
        <p:txBody>
          <a:bodyPr lIns="91440" rIns="91440"/>
          <a:lstStyle>
            <a:lvl1pPr marL="0" indent="0">
              <a:buNone/>
              <a:defRPr sz="2400" cap="all" spc="200">
                <a:solidFill>
                  <a:srgbClr val="505046"/>
                </a:solidFill>
                <a:latin typeface="Calibri Light"/>
              </a:defRPr>
            </a:lvl1pPr>
          </a:lstStyle>
          <a:p>
            <a:pPr lvl="0"/>
            <a:r>
              <a:rPr lang="en-US"/>
              <a:t>Click to edit Master subtitle style</a:t>
            </a:r>
          </a:p>
        </p:txBody>
      </p:sp>
      <p:sp>
        <p:nvSpPr>
          <p:cNvPr id="5" name="Date Placeholder 3">
            <a:extLst>
              <a:ext uri="{FF2B5EF4-FFF2-40B4-BE49-F238E27FC236}">
                <a16:creationId xmlns:a16="http://schemas.microsoft.com/office/drawing/2014/main" id="{32DBE864-5C0A-416C-94EC-D8B26F29C8FD}"/>
              </a:ext>
            </a:extLst>
          </p:cNvPr>
          <p:cNvSpPr txBox="1">
            <a:spLocks noGrp="1"/>
          </p:cNvSpPr>
          <p:nvPr>
            <p:ph type="dt" sz="quarter" idx="7"/>
          </p:nvPr>
        </p:nvSpPr>
        <p:spPr>
          <a:xfrm>
            <a:off x="1097280" y="6459787"/>
            <a:ext cx="247227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A6111194-4B34-43B9-A852-3B1C74CEA970}" type="datetime1">
              <a:rPr lang="en-GB"/>
              <a:pPr lvl="0"/>
              <a:t>09/07/2024</a:t>
            </a:fld>
            <a:endParaRPr lang="en-GB"/>
          </a:p>
        </p:txBody>
      </p:sp>
      <p:sp>
        <p:nvSpPr>
          <p:cNvPr id="6" name="Footer Placeholder 4">
            <a:extLst>
              <a:ext uri="{FF2B5EF4-FFF2-40B4-BE49-F238E27FC236}">
                <a16:creationId xmlns:a16="http://schemas.microsoft.com/office/drawing/2014/main" id="{2B707434-C021-4013-BCC4-C3F06E5D4A08}"/>
              </a:ext>
            </a:extLst>
          </p:cNvPr>
          <p:cNvSpPr txBox="1">
            <a:spLocks noGrp="1"/>
          </p:cNvSpPr>
          <p:nvPr>
            <p:ph type="ftr" sz="quarter" idx="9"/>
          </p:nvPr>
        </p:nvSpPr>
        <p:spPr>
          <a:xfrm>
            <a:off x="3686184" y="6459787"/>
            <a:ext cx="4822801"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endParaRPr lang="en-GB"/>
          </a:p>
        </p:txBody>
      </p:sp>
      <p:sp>
        <p:nvSpPr>
          <p:cNvPr id="7" name="Slide Number Placeholder 5">
            <a:extLst>
              <a:ext uri="{FF2B5EF4-FFF2-40B4-BE49-F238E27FC236}">
                <a16:creationId xmlns:a16="http://schemas.microsoft.com/office/drawing/2014/main" id="{24AEEA7D-EC49-4542-9B0C-35F4E5305954}"/>
              </a:ext>
            </a:extLst>
          </p:cNvPr>
          <p:cNvSpPr txBox="1">
            <a:spLocks noGrp="1"/>
          </p:cNvSpPr>
          <p:nvPr>
            <p:ph type="sldNum" sz="quarter" idx="8"/>
          </p:nvPr>
        </p:nvSpPr>
        <p:spPr>
          <a:xfrm>
            <a:off x="9900455" y="6459787"/>
            <a:ext cx="131202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B65CAD46-B99B-48DE-A2F5-48C62DBA97C9}" type="slidenum">
              <a:t>‹#›</a:t>
            </a:fld>
            <a:endParaRPr lang="en-GB"/>
          </a:p>
        </p:txBody>
      </p:sp>
      <p:cxnSp>
        <p:nvCxnSpPr>
          <p:cNvPr id="8" name="Straight Connector 8">
            <a:extLst>
              <a:ext uri="{FF2B5EF4-FFF2-40B4-BE49-F238E27FC236}">
                <a16:creationId xmlns:a16="http://schemas.microsoft.com/office/drawing/2014/main" id="{C2A409DD-F7E2-4B0E-BB04-C0D720CE9A38}"/>
              </a:ext>
            </a:extLst>
          </p:cNvPr>
          <p:cNvCxnSpPr/>
          <p:nvPr/>
        </p:nvCxnSpPr>
        <p:spPr>
          <a:xfrm>
            <a:off x="1207657" y="4343400"/>
            <a:ext cx="987552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2367591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A88A-E402-4DEC-823D-835FB0BE4DC9}"/>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F5934413-6220-47BB-8177-BE23E29FDADD}"/>
              </a:ext>
            </a:extLst>
          </p:cNvPr>
          <p:cNvSpPr txBox="1">
            <a:spLocks noGrp="1"/>
          </p:cNvSpPr>
          <p:nvPr>
            <p:ph type="body" orient="vert" idx="1"/>
          </p:nvPr>
        </p:nvSpPr>
        <p:spPr/>
        <p:txBody>
          <a:bodyPr vert="eaVert" lIns="45720" tIns="0" rIns="45720" bIns="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9D134-B788-4A42-9D2E-2681E59D5FAF}"/>
              </a:ext>
            </a:extLst>
          </p:cNvPr>
          <p:cNvSpPr txBox="1">
            <a:spLocks noGrp="1"/>
          </p:cNvSpPr>
          <p:nvPr>
            <p:ph type="dt" sz="quarter" idx="7"/>
          </p:nvPr>
        </p:nvSpPr>
        <p:spPr>
          <a:xfrm>
            <a:off x="1097280" y="6459787"/>
            <a:ext cx="247227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373A36"/>
                </a:solidFill>
                <a:uFillTx/>
                <a:latin typeface="Arial"/>
              </a:defRPr>
            </a:lvl1pPr>
          </a:lstStyle>
          <a:p>
            <a:pPr lvl="0"/>
            <a:fld id="{9D24AEA5-3169-450D-A91E-A616A64EA70F}" type="datetime1">
              <a:rPr lang="en-GB"/>
              <a:pPr lvl="0"/>
              <a:t>09/07/2024</a:t>
            </a:fld>
            <a:endParaRPr lang="en-GB"/>
          </a:p>
        </p:txBody>
      </p:sp>
      <p:sp>
        <p:nvSpPr>
          <p:cNvPr id="5" name="Footer Placeholder 4">
            <a:extLst>
              <a:ext uri="{FF2B5EF4-FFF2-40B4-BE49-F238E27FC236}">
                <a16:creationId xmlns:a16="http://schemas.microsoft.com/office/drawing/2014/main" id="{330C5483-63D6-4911-BB45-E342B505E061}"/>
              </a:ext>
            </a:extLst>
          </p:cNvPr>
          <p:cNvSpPr txBox="1">
            <a:spLocks noGrp="1"/>
          </p:cNvSpPr>
          <p:nvPr>
            <p:ph type="ftr" sz="quarter" idx="9"/>
          </p:nvPr>
        </p:nvSpPr>
        <p:spPr>
          <a:xfrm>
            <a:off x="3686184" y="6459787"/>
            <a:ext cx="4822801"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endParaRPr lang="en-GB"/>
          </a:p>
        </p:txBody>
      </p:sp>
      <p:sp>
        <p:nvSpPr>
          <p:cNvPr id="6" name="Slide Number Placeholder 5">
            <a:extLst>
              <a:ext uri="{FF2B5EF4-FFF2-40B4-BE49-F238E27FC236}">
                <a16:creationId xmlns:a16="http://schemas.microsoft.com/office/drawing/2014/main" id="{9E382165-99C9-4160-9740-DD8A9683314F}"/>
              </a:ext>
            </a:extLst>
          </p:cNvPr>
          <p:cNvSpPr txBox="1">
            <a:spLocks noGrp="1"/>
          </p:cNvSpPr>
          <p:nvPr>
            <p:ph type="sldNum" sz="quarter" idx="8"/>
          </p:nvPr>
        </p:nvSpPr>
        <p:spPr>
          <a:xfrm>
            <a:off x="9900455" y="6459787"/>
            <a:ext cx="131202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C689007F-B972-4497-B14F-CD9C8B5A993D}" type="slidenum">
              <a:t>‹#›</a:t>
            </a:fld>
            <a:endParaRPr lang="en-GB"/>
          </a:p>
        </p:txBody>
      </p:sp>
    </p:spTree>
    <p:extLst>
      <p:ext uri="{BB962C8B-B14F-4D97-AF65-F5344CB8AC3E}">
        <p14:creationId xmlns:p14="http://schemas.microsoft.com/office/powerpoint/2010/main" val="181903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23CFF2E-D9B5-4352-8475-0EB6BEF0A617}"/>
              </a:ext>
            </a:extLst>
          </p:cNvPr>
          <p:cNvSpPr/>
          <p:nvPr/>
        </p:nvSpPr>
        <p:spPr>
          <a:xfrm>
            <a:off x="3172" y="6400800"/>
            <a:ext cx="12188823" cy="457200"/>
          </a:xfrm>
          <a:prstGeom prst="rect">
            <a:avLst/>
          </a:prstGeom>
          <a:solidFill>
            <a:srgbClr val="FFBD4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Vertical Title 1">
            <a:extLst>
              <a:ext uri="{FF2B5EF4-FFF2-40B4-BE49-F238E27FC236}">
                <a16:creationId xmlns:a16="http://schemas.microsoft.com/office/drawing/2014/main" id="{2F8AE3D9-AD2B-40A3-B26F-7DB70C34BDCB}"/>
              </a:ext>
            </a:extLst>
          </p:cNvPr>
          <p:cNvSpPr txBox="1">
            <a:spLocks noGrp="1"/>
          </p:cNvSpPr>
          <p:nvPr>
            <p:ph type="title" orient="vert"/>
          </p:nvPr>
        </p:nvSpPr>
        <p:spPr>
          <a:xfrm>
            <a:off x="8724903" y="414780"/>
            <a:ext cx="2628899" cy="5757419"/>
          </a:xfrm>
        </p:spPr>
        <p:txBody>
          <a:bodyPr vert="eaVert"/>
          <a:lstStyle>
            <a:lvl1pPr>
              <a:defRPr/>
            </a:lvl1pPr>
          </a:lstStyle>
          <a:p>
            <a:pPr lvl="0"/>
            <a:r>
              <a:rPr lang="en-US"/>
              <a:t>Click to edit Master title style</a:t>
            </a:r>
          </a:p>
        </p:txBody>
      </p:sp>
      <p:sp>
        <p:nvSpPr>
          <p:cNvPr id="4" name="Vertical Text Placeholder 2">
            <a:extLst>
              <a:ext uri="{FF2B5EF4-FFF2-40B4-BE49-F238E27FC236}">
                <a16:creationId xmlns:a16="http://schemas.microsoft.com/office/drawing/2014/main" id="{6F37590D-2C58-4FDA-9CFC-5C3D0BF53949}"/>
              </a:ext>
            </a:extLst>
          </p:cNvPr>
          <p:cNvSpPr txBox="1">
            <a:spLocks noGrp="1"/>
          </p:cNvSpPr>
          <p:nvPr>
            <p:ph type="body" orient="vert" idx="1"/>
          </p:nvPr>
        </p:nvSpPr>
        <p:spPr>
          <a:xfrm>
            <a:off x="838203" y="414780"/>
            <a:ext cx="7734296" cy="5757419"/>
          </a:xfrm>
        </p:spPr>
        <p:txBody>
          <a:bodyPr vert="eaVert" lIns="45720" tIns="0" rIns="45720" bIns="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14D1CF6-3B21-4915-B4D5-3ABE2D06DE37}"/>
              </a:ext>
            </a:extLst>
          </p:cNvPr>
          <p:cNvSpPr txBox="1">
            <a:spLocks noGrp="1"/>
          </p:cNvSpPr>
          <p:nvPr>
            <p:ph type="dt" sz="quarter" idx="7"/>
          </p:nvPr>
        </p:nvSpPr>
        <p:spPr>
          <a:xfrm>
            <a:off x="1097280" y="6459787"/>
            <a:ext cx="247227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373A36"/>
                </a:solidFill>
                <a:uFillTx/>
                <a:latin typeface="Arial"/>
              </a:defRPr>
            </a:lvl1pPr>
          </a:lstStyle>
          <a:p>
            <a:pPr lvl="0"/>
            <a:fld id="{1EB9DE25-6909-4C23-A530-EF224FDFBE38}" type="datetime1">
              <a:rPr lang="en-GB"/>
              <a:pPr lvl="0"/>
              <a:t>09/07/2024</a:t>
            </a:fld>
            <a:endParaRPr lang="en-GB"/>
          </a:p>
        </p:txBody>
      </p:sp>
      <p:sp>
        <p:nvSpPr>
          <p:cNvPr id="6" name="Footer Placeholder 4">
            <a:extLst>
              <a:ext uri="{FF2B5EF4-FFF2-40B4-BE49-F238E27FC236}">
                <a16:creationId xmlns:a16="http://schemas.microsoft.com/office/drawing/2014/main" id="{186C1178-F332-477E-B9E8-EC4948192123}"/>
              </a:ext>
            </a:extLst>
          </p:cNvPr>
          <p:cNvSpPr txBox="1">
            <a:spLocks noGrp="1"/>
          </p:cNvSpPr>
          <p:nvPr>
            <p:ph type="ftr" sz="quarter" idx="9"/>
          </p:nvPr>
        </p:nvSpPr>
        <p:spPr>
          <a:xfrm>
            <a:off x="3686184" y="6459787"/>
            <a:ext cx="4822801"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endParaRPr lang="en-GB"/>
          </a:p>
        </p:txBody>
      </p:sp>
      <p:sp>
        <p:nvSpPr>
          <p:cNvPr id="7" name="Slide Number Placeholder 5">
            <a:extLst>
              <a:ext uri="{FF2B5EF4-FFF2-40B4-BE49-F238E27FC236}">
                <a16:creationId xmlns:a16="http://schemas.microsoft.com/office/drawing/2014/main" id="{68C0F45D-C977-4B36-963A-F8CB0D01DB9E}"/>
              </a:ext>
            </a:extLst>
          </p:cNvPr>
          <p:cNvSpPr txBox="1">
            <a:spLocks noGrp="1"/>
          </p:cNvSpPr>
          <p:nvPr>
            <p:ph type="sldNum" sz="quarter" idx="8"/>
          </p:nvPr>
        </p:nvSpPr>
        <p:spPr>
          <a:xfrm>
            <a:off x="9900455" y="6459787"/>
            <a:ext cx="131202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D975EE7A-1E03-4F2A-A789-6E49D6CFC78B}" type="slidenum">
              <a:t>‹#›</a:t>
            </a:fld>
            <a:endParaRPr lang="en-GB"/>
          </a:p>
        </p:txBody>
      </p:sp>
    </p:spTree>
    <p:extLst>
      <p:ext uri="{BB962C8B-B14F-4D97-AF65-F5344CB8AC3E}">
        <p14:creationId xmlns:p14="http://schemas.microsoft.com/office/powerpoint/2010/main" val="3365764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8DD52E-82C3-D74E-8090-AB7A602A8340}"/>
              </a:ext>
            </a:extLst>
          </p:cNvPr>
          <p:cNvSpPr/>
          <p:nvPr userDrawn="1"/>
        </p:nvSpPr>
        <p:spPr>
          <a:xfrm>
            <a:off x="297712" y="1112363"/>
            <a:ext cx="11610753" cy="54266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812C8F5-077A-4E4E-B0F2-C205066EC6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0181" y="338451"/>
            <a:ext cx="2194106" cy="442756"/>
          </a:xfrm>
          <a:prstGeom prst="rect">
            <a:avLst/>
          </a:prstGeom>
        </p:spPr>
      </p:pic>
      <p:pic>
        <p:nvPicPr>
          <p:cNvPr id="10" name="Picture 9">
            <a:extLst>
              <a:ext uri="{FF2B5EF4-FFF2-40B4-BE49-F238E27FC236}">
                <a16:creationId xmlns:a16="http://schemas.microsoft.com/office/drawing/2014/main" id="{CC62ABD2-52D4-2D4E-8770-5BFBF1F658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6496" y="5310632"/>
            <a:ext cx="683514" cy="911352"/>
          </a:xfrm>
          <a:prstGeom prst="rect">
            <a:avLst/>
          </a:prstGeom>
        </p:spPr>
      </p:pic>
      <p:sp>
        <p:nvSpPr>
          <p:cNvPr id="11" name="Right Triangle 10">
            <a:extLst>
              <a:ext uri="{FF2B5EF4-FFF2-40B4-BE49-F238E27FC236}">
                <a16:creationId xmlns:a16="http://schemas.microsoft.com/office/drawing/2014/main" id="{E2206EF5-A50D-9047-8D98-A510886264F9}"/>
              </a:ext>
            </a:extLst>
          </p:cNvPr>
          <p:cNvSpPr/>
          <p:nvPr userDrawn="1"/>
        </p:nvSpPr>
        <p:spPr>
          <a:xfrm rot="13471063">
            <a:off x="-1461801" y="2461176"/>
            <a:ext cx="3479502" cy="347950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cy-GB"/>
              <a:t>`</a:t>
            </a:r>
          </a:p>
        </p:txBody>
      </p:sp>
      <p:sp>
        <p:nvSpPr>
          <p:cNvPr id="3" name="Text Placeholder 2">
            <a:extLst>
              <a:ext uri="{FF2B5EF4-FFF2-40B4-BE49-F238E27FC236}">
                <a16:creationId xmlns:a16="http://schemas.microsoft.com/office/drawing/2014/main" id="{D86D41F5-1128-4E08-A583-131CD5AFD27C}"/>
              </a:ext>
            </a:extLst>
          </p:cNvPr>
          <p:cNvSpPr>
            <a:spLocks noGrp="1"/>
          </p:cNvSpPr>
          <p:nvPr>
            <p:ph type="body" sz="quarter" idx="10" hasCustomPrompt="1"/>
          </p:nvPr>
        </p:nvSpPr>
        <p:spPr>
          <a:xfrm>
            <a:off x="3260758" y="4799913"/>
            <a:ext cx="4958861" cy="567869"/>
          </a:xfrm>
        </p:spPr>
        <p:txBody>
          <a:bodyPr>
            <a:normAutofit/>
          </a:bodyPr>
          <a:lstStyle>
            <a:lvl1pPr>
              <a:defRPr sz="2400"/>
            </a:lvl1pPr>
          </a:lstStyle>
          <a:p>
            <a:pPr lvl="0"/>
            <a:r>
              <a:rPr lang="en-US" dirty="0"/>
              <a:t>&lt;Insert name and job title&gt;</a:t>
            </a:r>
          </a:p>
        </p:txBody>
      </p:sp>
      <p:sp>
        <p:nvSpPr>
          <p:cNvPr id="15" name="Text Placeholder 2">
            <a:extLst>
              <a:ext uri="{FF2B5EF4-FFF2-40B4-BE49-F238E27FC236}">
                <a16:creationId xmlns:a16="http://schemas.microsoft.com/office/drawing/2014/main" id="{58BDD186-A8CE-41CA-8757-B4070970954E}"/>
              </a:ext>
            </a:extLst>
          </p:cNvPr>
          <p:cNvSpPr>
            <a:spLocks noGrp="1"/>
          </p:cNvSpPr>
          <p:nvPr>
            <p:ph type="body" sz="quarter" idx="11" hasCustomPrompt="1"/>
          </p:nvPr>
        </p:nvSpPr>
        <p:spPr>
          <a:xfrm>
            <a:off x="3260758" y="5377307"/>
            <a:ext cx="4958861" cy="496675"/>
          </a:xfrm>
        </p:spPr>
        <p:txBody>
          <a:bodyPr>
            <a:normAutofit/>
          </a:bodyPr>
          <a:lstStyle>
            <a:lvl1pPr>
              <a:defRPr sz="2400"/>
            </a:lvl1pPr>
          </a:lstStyle>
          <a:p>
            <a:pPr lvl="0"/>
            <a:r>
              <a:rPr lang="en-US" dirty="0"/>
              <a:t>&lt;Insert date&gt;</a:t>
            </a:r>
          </a:p>
        </p:txBody>
      </p:sp>
      <p:sp>
        <p:nvSpPr>
          <p:cNvPr id="16" name="Text Placeholder 2">
            <a:extLst>
              <a:ext uri="{FF2B5EF4-FFF2-40B4-BE49-F238E27FC236}">
                <a16:creationId xmlns:a16="http://schemas.microsoft.com/office/drawing/2014/main" id="{848F24CD-A717-461D-A976-7E45494A9977}"/>
              </a:ext>
            </a:extLst>
          </p:cNvPr>
          <p:cNvSpPr>
            <a:spLocks noGrp="1"/>
          </p:cNvSpPr>
          <p:nvPr>
            <p:ph type="body" sz="quarter" idx="12" hasCustomPrompt="1"/>
          </p:nvPr>
        </p:nvSpPr>
        <p:spPr>
          <a:xfrm>
            <a:off x="3261600" y="3886200"/>
            <a:ext cx="7146000" cy="426976"/>
          </a:xfrm>
        </p:spPr>
        <p:txBody>
          <a:bodyPr>
            <a:spAutoFit/>
          </a:bodyPr>
          <a:lstStyle>
            <a:lvl1pPr>
              <a:defRPr sz="5400" b="1"/>
            </a:lvl1pPr>
          </a:lstStyle>
          <a:p>
            <a:pPr lvl="0"/>
            <a:r>
              <a:rPr lang="en-US" dirty="0"/>
              <a:t>&lt;Insert title </a:t>
            </a:r>
            <a:r>
              <a:rPr lang="en-US" dirty="0" err="1"/>
              <a:t>xxxxxxx</a:t>
            </a:r>
            <a:r>
              <a:rPr lang="en-US" dirty="0"/>
              <a:t>&gt;</a:t>
            </a:r>
          </a:p>
        </p:txBody>
      </p:sp>
    </p:spTree>
    <p:extLst>
      <p:ext uri="{BB962C8B-B14F-4D97-AF65-F5344CB8AC3E}">
        <p14:creationId xmlns:p14="http://schemas.microsoft.com/office/powerpoint/2010/main" val="31486251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7CB55-9F66-DE4D-B30C-3D409213F0C1}"/>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15A76B0C-1541-1448-B9B2-9C32BBB15F09}"/>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5" name="Rectangle 4">
            <a:extLst>
              <a:ext uri="{FF2B5EF4-FFF2-40B4-BE49-F238E27FC236}">
                <a16:creationId xmlns:a16="http://schemas.microsoft.com/office/drawing/2014/main" id="{4797D3FC-4782-C040-898D-5E104427E8C4}"/>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A854945C-89B7-2B4E-A41F-5EC2A45A63C1}"/>
              </a:ext>
            </a:extLst>
          </p:cNvPr>
          <p:cNvSpPr>
            <a:spLocks noGrp="1"/>
          </p:cNvSpPr>
          <p:nvPr>
            <p:ph type="body" sz="quarter" idx="12"/>
          </p:nvPr>
        </p:nvSpPr>
        <p:spPr>
          <a:xfrm>
            <a:off x="1199321" y="1371600"/>
            <a:ext cx="7981124" cy="5062330"/>
          </a:xfrm>
          <a:prstGeom prst="rect">
            <a:avLst/>
          </a:prstGeom>
        </p:spPr>
        <p:txBody>
          <a:bodyPr>
            <a:normAutofit/>
          </a:bodyPr>
          <a:lstStyle>
            <a:lvl1pPr>
              <a:defRPr sz="2000"/>
            </a:lvl1pPr>
            <a:lvl2pPr>
              <a:defRPr b="1"/>
            </a:lvl2pPr>
            <a:lvl5pPr marL="1828800" indent="0">
              <a:buNone/>
              <a:defRPr/>
            </a:lvl5pPr>
          </a:lstStyle>
          <a:p>
            <a:pPr lvl="0"/>
            <a:endParaRPr lang="en-GB" dirty="0"/>
          </a:p>
        </p:txBody>
      </p:sp>
      <p:sp>
        <p:nvSpPr>
          <p:cNvPr id="7" name="Text Placeholder 4">
            <a:extLst>
              <a:ext uri="{FF2B5EF4-FFF2-40B4-BE49-F238E27FC236}">
                <a16:creationId xmlns:a16="http://schemas.microsoft.com/office/drawing/2014/main" id="{E9C6463C-6EA7-CA49-9EC7-B166D85BF95B}"/>
              </a:ext>
            </a:extLst>
          </p:cNvPr>
          <p:cNvSpPr>
            <a:spLocks noGrp="1"/>
          </p:cNvSpPr>
          <p:nvPr>
            <p:ph type="body" sz="quarter" idx="13" hasCustomPrompt="1"/>
          </p:nvPr>
        </p:nvSpPr>
        <p:spPr>
          <a:xfrm>
            <a:off x="1198563" y="569913"/>
            <a:ext cx="6037262" cy="682625"/>
          </a:xfrm>
          <a:prstGeom prst="rect">
            <a:avLst/>
          </a:prstGeom>
        </p:spPr>
        <p:txBody>
          <a:bodyPr>
            <a:normAutofit/>
          </a:bodyPr>
          <a:lstStyle>
            <a:lvl1pPr>
              <a:defRPr sz="4000"/>
            </a:lvl1pPr>
          </a:lstStyle>
          <a:p>
            <a:pPr lvl="0"/>
            <a:r>
              <a:rPr lang="en-GB" dirty="0"/>
              <a:t>Headline here</a:t>
            </a:r>
          </a:p>
        </p:txBody>
      </p:sp>
    </p:spTree>
    <p:extLst>
      <p:ext uri="{BB962C8B-B14F-4D97-AF65-F5344CB8AC3E}">
        <p14:creationId xmlns:p14="http://schemas.microsoft.com/office/powerpoint/2010/main" val="2430228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5E55E3-7585-EB49-84CD-1558B1F8F3D5}"/>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4">
            <a:extLst>
              <a:ext uri="{FF2B5EF4-FFF2-40B4-BE49-F238E27FC236}">
                <a16:creationId xmlns:a16="http://schemas.microsoft.com/office/drawing/2014/main" id="{CAD44ED2-822B-7C47-B140-137D03ACF40A}"/>
              </a:ext>
            </a:extLst>
          </p:cNvPr>
          <p:cNvSpPr>
            <a:spLocks noGrp="1"/>
          </p:cNvSpPr>
          <p:nvPr>
            <p:ph type="ftr" sz="quarter" idx="3"/>
          </p:nvPr>
        </p:nvSpPr>
        <p:spPr>
          <a:xfrm>
            <a:off x="1046922" y="6526696"/>
            <a:ext cx="3906078" cy="329231"/>
          </a:xfrm>
          <a:prstGeom prst="rect">
            <a:avLst/>
          </a:prstGeom>
        </p:spPr>
        <p:txBody>
          <a:bodyPr vert="horz" lIns="0" tIns="45720" rIns="91440" bIns="45720" rtlCol="0" anchor="ctr"/>
          <a:lstStyle>
            <a:lvl1pPr algn="l">
              <a:defRPr sz="1000">
                <a:solidFill>
                  <a:schemeClr val="bg1">
                    <a:lumMod val="75000"/>
                  </a:schemeClr>
                </a:solidFill>
              </a:defRPr>
            </a:lvl1pPr>
          </a:lstStyle>
          <a:p>
            <a:r>
              <a:rPr lang="en-US" dirty="0"/>
              <a:t>Independent Office for Police Conduct</a:t>
            </a:r>
          </a:p>
        </p:txBody>
      </p:sp>
      <p:sp>
        <p:nvSpPr>
          <p:cNvPr id="11" name="Slide Number Placeholder 5">
            <a:extLst>
              <a:ext uri="{FF2B5EF4-FFF2-40B4-BE49-F238E27FC236}">
                <a16:creationId xmlns:a16="http://schemas.microsoft.com/office/drawing/2014/main" id="{CA4360AA-03C0-9141-854A-5808A564924F}"/>
              </a:ext>
            </a:extLst>
          </p:cNvPr>
          <p:cNvSpPr>
            <a:spLocks noGrp="1"/>
          </p:cNvSpPr>
          <p:nvPr>
            <p:ph type="sldNum" sz="quarter" idx="4"/>
          </p:nvPr>
        </p:nvSpPr>
        <p:spPr>
          <a:xfrm>
            <a:off x="9180444" y="6526696"/>
            <a:ext cx="2507973" cy="329231"/>
          </a:xfrm>
          <a:prstGeom prst="rect">
            <a:avLst/>
          </a:prstGeom>
        </p:spPr>
        <p:txBody>
          <a:bodyPr vert="horz" lIns="91440" tIns="45720" rIns="91440" bIns="45720" rtlCol="0" anchor="ctr"/>
          <a:lstStyle>
            <a:lvl1pPr algn="r">
              <a:defRPr sz="1200">
                <a:solidFill>
                  <a:schemeClr val="tx1">
                    <a:tint val="75000"/>
                  </a:schemeClr>
                </a:solidFill>
              </a:defRPr>
            </a:lvl1pPr>
          </a:lstStyle>
          <a:p>
            <a:fld id="{5EC1863C-CF81-F546-A0BD-020B630DE564}" type="slidenum">
              <a:rPr lang="en-US" smtClean="0"/>
              <a:t>‹#›</a:t>
            </a:fld>
            <a:endParaRPr lang="en-US"/>
          </a:p>
        </p:txBody>
      </p:sp>
      <p:sp>
        <p:nvSpPr>
          <p:cNvPr id="3" name="Text Placeholder 2">
            <a:extLst>
              <a:ext uri="{FF2B5EF4-FFF2-40B4-BE49-F238E27FC236}">
                <a16:creationId xmlns:a16="http://schemas.microsoft.com/office/drawing/2014/main" id="{D1E97A13-1E20-A84F-BE82-087E7085DDE8}"/>
              </a:ext>
            </a:extLst>
          </p:cNvPr>
          <p:cNvSpPr>
            <a:spLocks noGrp="1"/>
          </p:cNvSpPr>
          <p:nvPr>
            <p:ph type="body" sz="quarter" idx="10"/>
          </p:nvPr>
        </p:nvSpPr>
        <p:spPr>
          <a:xfrm>
            <a:off x="1199320" y="1371600"/>
            <a:ext cx="6036367" cy="5062330"/>
          </a:xfrm>
          <a:prstGeom prst="rect">
            <a:avLst/>
          </a:prstGeom>
        </p:spPr>
        <p:txBody>
          <a:bodyPr>
            <a:normAutofit/>
          </a:bodyPr>
          <a:lstStyle>
            <a:lvl1pPr>
              <a:defRPr sz="2000"/>
            </a:lvl1pPr>
            <a:lvl2pPr>
              <a:defRPr b="1"/>
            </a:lvl2pPr>
            <a:lvl5pPr marL="1828800" indent="0">
              <a:buNone/>
              <a:defRPr/>
            </a:lvl5pPr>
          </a:lstStyle>
          <a:p>
            <a:pPr lvl="0"/>
            <a:endParaRPr lang="en-GB" dirty="0"/>
          </a:p>
        </p:txBody>
      </p:sp>
      <p:sp>
        <p:nvSpPr>
          <p:cNvPr id="5" name="Text Placeholder 4">
            <a:extLst>
              <a:ext uri="{FF2B5EF4-FFF2-40B4-BE49-F238E27FC236}">
                <a16:creationId xmlns:a16="http://schemas.microsoft.com/office/drawing/2014/main" id="{C42D9F34-3E04-124A-87E6-6D5484996E2C}"/>
              </a:ext>
            </a:extLst>
          </p:cNvPr>
          <p:cNvSpPr>
            <a:spLocks noGrp="1"/>
          </p:cNvSpPr>
          <p:nvPr>
            <p:ph type="body" sz="quarter" idx="11" hasCustomPrompt="1"/>
          </p:nvPr>
        </p:nvSpPr>
        <p:spPr>
          <a:xfrm>
            <a:off x="1198563" y="569913"/>
            <a:ext cx="6037262" cy="682625"/>
          </a:xfrm>
          <a:prstGeom prst="rect">
            <a:avLst/>
          </a:prstGeom>
        </p:spPr>
        <p:txBody>
          <a:bodyPr>
            <a:normAutofit/>
          </a:bodyPr>
          <a:lstStyle>
            <a:lvl1pPr>
              <a:defRPr sz="4000"/>
            </a:lvl1pPr>
          </a:lstStyle>
          <a:p>
            <a:pPr lvl="0"/>
            <a:r>
              <a:rPr lang="en-GB" dirty="0"/>
              <a:t>Headline here</a:t>
            </a:r>
          </a:p>
        </p:txBody>
      </p:sp>
      <p:sp>
        <p:nvSpPr>
          <p:cNvPr id="4" name="Picture Placeholder 3">
            <a:extLst>
              <a:ext uri="{FF2B5EF4-FFF2-40B4-BE49-F238E27FC236}">
                <a16:creationId xmlns:a16="http://schemas.microsoft.com/office/drawing/2014/main" id="{3AE3D87A-4857-4341-A00B-46D12088D6AC}"/>
              </a:ext>
            </a:extLst>
          </p:cNvPr>
          <p:cNvSpPr>
            <a:spLocks noGrp="1"/>
          </p:cNvSpPr>
          <p:nvPr>
            <p:ph type="pic" sz="quarter" idx="12"/>
          </p:nvPr>
        </p:nvSpPr>
        <p:spPr>
          <a:xfrm>
            <a:off x="7540625" y="569913"/>
            <a:ext cx="4148138" cy="5864225"/>
          </a:xfrm>
        </p:spPr>
        <p:txBody>
          <a:bodyPr/>
          <a:lstStyle/>
          <a:p>
            <a:endParaRPr lang="en-US" dirty="0"/>
          </a:p>
        </p:txBody>
      </p:sp>
    </p:spTree>
    <p:extLst>
      <p:ext uri="{BB962C8B-B14F-4D97-AF65-F5344CB8AC3E}">
        <p14:creationId xmlns:p14="http://schemas.microsoft.com/office/powerpoint/2010/main" val="886286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objects &amp;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D88E5E-6D56-45B5-A4FC-9A76AA7D780A}"/>
              </a:ext>
            </a:extLst>
          </p:cNvPr>
          <p:cNvSpPr>
            <a:spLocks noGrp="1"/>
          </p:cNvSpPr>
          <p:nvPr>
            <p:ph type="body" sz="quarter" idx="16" hasCustomPrompt="1"/>
          </p:nvPr>
        </p:nvSpPr>
        <p:spPr>
          <a:xfrm>
            <a:off x="1039446" y="3706813"/>
            <a:ext cx="10609216" cy="524365"/>
          </a:xfrm>
        </p:spPr>
        <p:txBody>
          <a:bodyPr/>
          <a:lstStyle>
            <a:lvl1pPr>
              <a:defRPr sz="4000"/>
            </a:lvl1pPr>
            <a:lvl2pPr marL="457200" indent="0">
              <a:buClr>
                <a:srgbClr val="FFC000"/>
              </a:buClr>
              <a:buFontTx/>
              <a:buNone/>
              <a:defRPr lang="en-US" sz="2000" b="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2pPr>
            <a:lvl3pPr>
              <a:defRPr sz="2000"/>
            </a:lvl3pPr>
          </a:lstStyle>
          <a:p>
            <a:pPr lvl="0"/>
            <a:r>
              <a:rPr lang="en-US" dirty="0"/>
              <a:t>Sample text</a:t>
            </a:r>
          </a:p>
        </p:txBody>
      </p:sp>
      <p:sp>
        <p:nvSpPr>
          <p:cNvPr id="5" name="Rectangle 4">
            <a:extLst>
              <a:ext uri="{FF2B5EF4-FFF2-40B4-BE49-F238E27FC236}">
                <a16:creationId xmlns:a16="http://schemas.microsoft.com/office/drawing/2014/main" id="{9D331227-149A-B94F-A3F0-1555C839ECD1}"/>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EA84462-18D3-CE42-A72C-B7CAC7761725}"/>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5">
            <a:extLst>
              <a:ext uri="{FF2B5EF4-FFF2-40B4-BE49-F238E27FC236}">
                <a16:creationId xmlns:a16="http://schemas.microsoft.com/office/drawing/2014/main" id="{BD8B27D5-0226-3944-9D47-51855FD4A4B6}"/>
              </a:ext>
            </a:extLst>
          </p:cNvPr>
          <p:cNvSpPr>
            <a:spLocks noGrp="1"/>
          </p:cNvSpPr>
          <p:nvPr>
            <p:ph sz="quarter" idx="4"/>
          </p:nvPr>
        </p:nvSpPr>
        <p:spPr>
          <a:xfrm>
            <a:off x="1039446" y="549965"/>
            <a:ext cx="3466294" cy="2713806"/>
          </a:xfrm>
          <a:prstGeom prst="rect">
            <a:avLst/>
          </a:prstGeom>
        </p:spPr>
        <p:txBody>
          <a:bodyPr/>
          <a:lstStyle>
            <a:lvl1pPr marL="0" indent="0">
              <a:buNone/>
              <a:defRPr/>
            </a:lvl1pPr>
          </a:lstStyle>
          <a:p>
            <a:pPr lvl="0"/>
            <a:endParaRPr lang="en-US" dirty="0"/>
          </a:p>
        </p:txBody>
      </p:sp>
      <p:sp>
        <p:nvSpPr>
          <p:cNvPr id="19" name="Content Placeholder 5">
            <a:extLst>
              <a:ext uri="{FF2B5EF4-FFF2-40B4-BE49-F238E27FC236}">
                <a16:creationId xmlns:a16="http://schemas.microsoft.com/office/drawing/2014/main" id="{A548B586-E341-0C4A-AE70-BFC85FD852D3}"/>
              </a:ext>
            </a:extLst>
          </p:cNvPr>
          <p:cNvSpPr>
            <a:spLocks noGrp="1"/>
          </p:cNvSpPr>
          <p:nvPr>
            <p:ph sz="quarter" idx="13"/>
          </p:nvPr>
        </p:nvSpPr>
        <p:spPr>
          <a:xfrm>
            <a:off x="4690669" y="549965"/>
            <a:ext cx="3386532" cy="2713806"/>
          </a:xfrm>
          <a:prstGeom prst="rect">
            <a:avLst/>
          </a:prstGeom>
        </p:spPr>
        <p:txBody>
          <a:bodyPr/>
          <a:lstStyle>
            <a:lvl1pPr marL="0" indent="0">
              <a:buNone/>
              <a:defRPr/>
            </a:lvl1pPr>
          </a:lstStyle>
          <a:p>
            <a:pPr lvl="0"/>
            <a:endParaRPr lang="en-US" dirty="0"/>
          </a:p>
        </p:txBody>
      </p:sp>
      <p:sp>
        <p:nvSpPr>
          <p:cNvPr id="20" name="Content Placeholder 5">
            <a:extLst>
              <a:ext uri="{FF2B5EF4-FFF2-40B4-BE49-F238E27FC236}">
                <a16:creationId xmlns:a16="http://schemas.microsoft.com/office/drawing/2014/main" id="{AF71D1E2-8D66-1641-B701-0DF1539261F4}"/>
              </a:ext>
            </a:extLst>
          </p:cNvPr>
          <p:cNvSpPr>
            <a:spLocks noGrp="1"/>
          </p:cNvSpPr>
          <p:nvPr>
            <p:ph sz="quarter" idx="14"/>
          </p:nvPr>
        </p:nvSpPr>
        <p:spPr>
          <a:xfrm>
            <a:off x="8262130" y="549965"/>
            <a:ext cx="3386532" cy="2713806"/>
          </a:xfrm>
          <a:prstGeom prst="rect">
            <a:avLst/>
          </a:prstGeom>
        </p:spPr>
        <p:txBody>
          <a:bodyPr/>
          <a:lstStyle>
            <a:lvl1pPr marL="0" indent="0">
              <a:buNone/>
              <a:defRPr/>
            </a:lvl1pPr>
          </a:lstStyle>
          <a:p>
            <a:pPr lvl="0"/>
            <a:endParaRPr lang="en-US" dirty="0"/>
          </a:p>
        </p:txBody>
      </p:sp>
      <p:sp>
        <p:nvSpPr>
          <p:cNvPr id="21" name="Footer Placeholder 4">
            <a:extLst>
              <a:ext uri="{FF2B5EF4-FFF2-40B4-BE49-F238E27FC236}">
                <a16:creationId xmlns:a16="http://schemas.microsoft.com/office/drawing/2014/main" id="{BF9EF2B3-4CD6-7C41-BF31-3DAC0D892BA2}"/>
              </a:ext>
            </a:extLst>
          </p:cNvPr>
          <p:cNvSpPr>
            <a:spLocks noGrp="1"/>
          </p:cNvSpPr>
          <p:nvPr>
            <p:ph type="ftr" sz="quarter" idx="3"/>
          </p:nvPr>
        </p:nvSpPr>
        <p:spPr>
          <a:xfrm>
            <a:off x="1046922" y="6526696"/>
            <a:ext cx="3906078" cy="329231"/>
          </a:xfrm>
          <a:prstGeom prst="rect">
            <a:avLst/>
          </a:prstGeom>
        </p:spPr>
        <p:txBody>
          <a:bodyPr vert="horz" lIns="0" tIns="45720" rIns="91440" bIns="45720" rtlCol="0" anchor="ctr"/>
          <a:lstStyle>
            <a:lvl1pPr algn="l">
              <a:defRPr sz="1000">
                <a:solidFill>
                  <a:schemeClr val="bg1">
                    <a:lumMod val="75000"/>
                  </a:schemeClr>
                </a:solidFill>
              </a:defRPr>
            </a:lvl1pPr>
          </a:lstStyle>
          <a:p>
            <a:r>
              <a:rPr lang="en-US" dirty="0"/>
              <a:t>Independent Office for Police Conduct</a:t>
            </a:r>
          </a:p>
        </p:txBody>
      </p:sp>
      <p:sp>
        <p:nvSpPr>
          <p:cNvPr id="22" name="Slide Number Placeholder 5">
            <a:extLst>
              <a:ext uri="{FF2B5EF4-FFF2-40B4-BE49-F238E27FC236}">
                <a16:creationId xmlns:a16="http://schemas.microsoft.com/office/drawing/2014/main" id="{B8C4CE83-6078-9846-8926-1018C69FA791}"/>
              </a:ext>
            </a:extLst>
          </p:cNvPr>
          <p:cNvSpPr>
            <a:spLocks noGrp="1"/>
          </p:cNvSpPr>
          <p:nvPr>
            <p:ph type="sldNum" sz="quarter" idx="15"/>
          </p:nvPr>
        </p:nvSpPr>
        <p:spPr>
          <a:xfrm>
            <a:off x="9180444" y="6526696"/>
            <a:ext cx="2507973" cy="329231"/>
          </a:xfrm>
          <a:prstGeom prst="rect">
            <a:avLst/>
          </a:prstGeom>
        </p:spPr>
        <p:txBody>
          <a:bodyPr vert="horz" lIns="91440" tIns="45720" rIns="91440" bIns="45720" rtlCol="0" anchor="ctr"/>
          <a:lstStyle>
            <a:lvl1pPr algn="r">
              <a:defRPr sz="1200">
                <a:solidFill>
                  <a:schemeClr val="tx1">
                    <a:tint val="75000"/>
                  </a:schemeClr>
                </a:solidFill>
              </a:defRPr>
            </a:lvl1pPr>
          </a:lstStyle>
          <a:p>
            <a:fld id="{5EC1863C-CF81-F546-A0BD-020B630DE564}" type="slidenum">
              <a:rPr lang="en-US" smtClean="0"/>
              <a:t>‹#›</a:t>
            </a:fld>
            <a:endParaRPr lang="en-US"/>
          </a:p>
        </p:txBody>
      </p:sp>
      <p:sp>
        <p:nvSpPr>
          <p:cNvPr id="9" name="Text Placeholder 8">
            <a:extLst>
              <a:ext uri="{FF2B5EF4-FFF2-40B4-BE49-F238E27FC236}">
                <a16:creationId xmlns:a16="http://schemas.microsoft.com/office/drawing/2014/main" id="{4A11F198-95F3-4C88-AC8C-95D8719496E0}"/>
              </a:ext>
            </a:extLst>
          </p:cNvPr>
          <p:cNvSpPr>
            <a:spLocks noGrp="1"/>
          </p:cNvSpPr>
          <p:nvPr>
            <p:ph type="body" sz="quarter" idx="17" hasCustomPrompt="1"/>
          </p:nvPr>
        </p:nvSpPr>
        <p:spPr>
          <a:xfrm>
            <a:off x="1039446" y="4296959"/>
            <a:ext cx="7037755" cy="740554"/>
          </a:xfrm>
        </p:spPr>
        <p:txBody>
          <a:bodyPr/>
          <a:lstStyle>
            <a:lvl1pPr marL="0" indent="0">
              <a:lnSpc>
                <a:spcPct val="100000"/>
              </a:lnSpc>
              <a:spcBef>
                <a:spcPts val="0"/>
              </a:spcBef>
              <a:spcAft>
                <a:spcPts val="0"/>
              </a:spcAft>
              <a:buNone/>
              <a:defRPr/>
            </a:lvl1pPr>
          </a:lstStyle>
          <a:p>
            <a:pPr>
              <a:spcAft>
                <a:spcPts val="1200"/>
              </a:spcAft>
            </a:pPr>
            <a:r>
              <a:rPr lang="en-US" sz="20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2000" dirty="0" err="1">
                <a:solidFill>
                  <a:schemeClr val="tx1">
                    <a:lumMod val="95000"/>
                    <a:lumOff val="5000"/>
                  </a:schemeClr>
                </a:solidFill>
                <a:latin typeface="Arial" panose="020B0604020202020204" pitchFamily="34" charset="0"/>
                <a:cs typeface="Arial" panose="020B0604020202020204" pitchFamily="34" charset="0"/>
              </a:rPr>
              <a:t>text</a:t>
            </a:r>
            <a:r>
              <a:rPr lang="en-US" sz="20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2000" dirty="0" err="1">
                <a:solidFill>
                  <a:schemeClr val="tx1">
                    <a:lumMod val="95000"/>
                    <a:lumOff val="5000"/>
                  </a:schemeClr>
                </a:solidFill>
                <a:latin typeface="Arial" panose="020B0604020202020204" pitchFamily="34" charset="0"/>
                <a:cs typeface="Arial" panose="020B0604020202020204" pitchFamily="34" charset="0"/>
              </a:rPr>
              <a:t>text</a:t>
            </a:r>
            <a:r>
              <a:rPr lang="en-US" sz="20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2000" dirty="0" err="1">
                <a:solidFill>
                  <a:schemeClr val="tx1">
                    <a:lumMod val="95000"/>
                    <a:lumOff val="5000"/>
                  </a:schemeClr>
                </a:solidFill>
                <a:latin typeface="Arial" panose="020B0604020202020204" pitchFamily="34" charset="0"/>
                <a:cs typeface="Arial" panose="020B0604020202020204" pitchFamily="34" charset="0"/>
              </a:rPr>
              <a:t>text</a:t>
            </a:r>
            <a:r>
              <a:rPr lang="en-US" sz="20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2000" dirty="0" err="1">
                <a:solidFill>
                  <a:schemeClr val="tx1">
                    <a:lumMod val="95000"/>
                    <a:lumOff val="5000"/>
                  </a:schemeClr>
                </a:solidFill>
                <a:latin typeface="Arial" panose="020B0604020202020204" pitchFamily="34" charset="0"/>
                <a:cs typeface="Arial" panose="020B0604020202020204" pitchFamily="34" charset="0"/>
              </a:rPr>
              <a:t>text</a:t>
            </a:r>
            <a:r>
              <a:rPr lang="en-US" sz="2000" dirty="0">
                <a:solidFill>
                  <a:schemeClr val="tx1">
                    <a:lumMod val="95000"/>
                    <a:lumOff val="5000"/>
                  </a:schemeClr>
                </a:solidFill>
                <a:latin typeface="Arial" panose="020B0604020202020204" pitchFamily="34" charset="0"/>
                <a:cs typeface="Arial" panose="020B0604020202020204" pitchFamily="34" charset="0"/>
              </a:rPr>
              <a:t>.</a:t>
            </a:r>
          </a:p>
          <a:p>
            <a:pPr marL="285750" indent="-285750">
              <a:spcAft>
                <a:spcPts val="1200"/>
              </a:spcAft>
              <a:buClr>
                <a:srgbClr val="FFC000"/>
              </a:buClr>
              <a:buFont typeface="System Font Regular"/>
              <a:buChar char="●"/>
            </a:pPr>
            <a:endParaRPr lang="en-US" sz="2000" b="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C57D6E0B-250A-4F55-848B-AD145709F560}"/>
              </a:ext>
            </a:extLst>
          </p:cNvPr>
          <p:cNvSpPr>
            <a:spLocks noGrp="1"/>
          </p:cNvSpPr>
          <p:nvPr>
            <p:ph type="body" sz="quarter" idx="19" hasCustomPrompt="1"/>
          </p:nvPr>
        </p:nvSpPr>
        <p:spPr>
          <a:xfrm>
            <a:off x="1039813" y="5127625"/>
            <a:ext cx="6505575" cy="1181100"/>
          </a:xfrm>
        </p:spPr>
        <p:txBody>
          <a:bodyPr/>
          <a:lstStyle>
            <a:lvl1pPr marL="342900" indent="-342900">
              <a:lnSpc>
                <a:spcPct val="100000"/>
              </a:lnSpc>
              <a:spcBef>
                <a:spcPts val="0"/>
              </a:spcBef>
              <a:spcAft>
                <a:spcPts val="0"/>
              </a:spcAft>
              <a:buClr>
                <a:srgbClr val="FFC000"/>
              </a:buClr>
              <a:buFont typeface="Arial" panose="020B0604020202020204" pitchFamily="34" charset="0"/>
              <a:buChar char="●"/>
              <a:defRPr/>
            </a:lvl1pPr>
          </a:lstStyle>
          <a:p>
            <a:pPr lvl="0"/>
            <a:r>
              <a:rPr lang="en-US" dirty="0"/>
              <a:t>Sample text sample text sample text. Sample text.</a:t>
            </a:r>
          </a:p>
          <a:p>
            <a:pPr marL="342900" marR="0" lvl="0" indent="-342900" algn="l" defTabSz="914400" rtl="0" eaLnBrk="1" fontAlgn="auto" latinLnBrk="0" hangingPunct="1">
              <a:lnSpc>
                <a:spcPts val="2800"/>
              </a:lnSpc>
              <a:spcBef>
                <a:spcPts val="1000"/>
              </a:spcBef>
              <a:spcAft>
                <a:spcPts val="1200"/>
              </a:spcAft>
              <a:buClr>
                <a:srgbClr val="FFC000"/>
              </a:buClr>
              <a:buSzTx/>
              <a:buFont typeface="Arial" panose="020B0604020202020204" pitchFamily="34" charset="0"/>
              <a:buChar char="●"/>
              <a:tabLst/>
              <a:defRPr/>
            </a:pPr>
            <a:r>
              <a:rPr lang="en-US" dirty="0"/>
              <a:t>Sample text sample text sample text. Sample text.</a:t>
            </a:r>
          </a:p>
          <a:p>
            <a:pPr lvl="0"/>
            <a:r>
              <a:rPr lang="en-US" dirty="0"/>
              <a:t>Sample text sample text sample text. Sample text.</a:t>
            </a:r>
          </a:p>
          <a:p>
            <a:pPr marL="342900" marR="0" lvl="0" indent="-342900" algn="l" defTabSz="914400" rtl="0" eaLnBrk="1" fontAlgn="auto" latinLnBrk="0" hangingPunct="1">
              <a:lnSpc>
                <a:spcPts val="2800"/>
              </a:lnSpc>
              <a:spcBef>
                <a:spcPts val="1000"/>
              </a:spcBef>
              <a:spcAft>
                <a:spcPts val="1200"/>
              </a:spcAft>
              <a:buClr>
                <a:srgbClr val="FFC000"/>
              </a:buClr>
              <a:buSzTx/>
              <a:buFont typeface="Arial" panose="020B0604020202020204" pitchFamily="34" charset="0"/>
              <a:buChar char="●"/>
              <a:tabLst/>
              <a:defRPr/>
            </a:pPr>
            <a:endParaRPr lang="en-US" dirty="0"/>
          </a:p>
          <a:p>
            <a:pPr marL="342900" marR="0" lvl="0" indent="-342900" algn="l" defTabSz="914400" rtl="0" eaLnBrk="1" fontAlgn="auto" latinLnBrk="0" hangingPunct="1">
              <a:lnSpc>
                <a:spcPts val="2800"/>
              </a:lnSpc>
              <a:spcBef>
                <a:spcPts val="1000"/>
              </a:spcBef>
              <a:spcAft>
                <a:spcPts val="1200"/>
              </a:spcAft>
              <a:buClr>
                <a:srgbClr val="FFC000"/>
              </a:buClr>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973340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st of 5 item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6AE6998-3FB3-6748-BFB7-A0B121CF7007}"/>
              </a:ext>
            </a:extLst>
          </p:cNvPr>
          <p:cNvCxnSpPr>
            <a:cxnSpLocks/>
          </p:cNvCxnSpPr>
          <p:nvPr userDrawn="1"/>
        </p:nvCxnSpPr>
        <p:spPr>
          <a:xfrm>
            <a:off x="329184" y="3108960"/>
            <a:ext cx="11862816"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BA307686-EE71-47C7-86DF-660EF5313D21}"/>
              </a:ext>
            </a:extLst>
          </p:cNvPr>
          <p:cNvSpPr/>
          <p:nvPr userDrawn="1"/>
        </p:nvSpPr>
        <p:spPr>
          <a:xfrm>
            <a:off x="1389888" y="2470793"/>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0">
            <a:extLst>
              <a:ext uri="{FF2B5EF4-FFF2-40B4-BE49-F238E27FC236}">
                <a16:creationId xmlns:a16="http://schemas.microsoft.com/office/drawing/2014/main" id="{7E33C5DC-0AC6-4601-A63E-21DE3E16CF7D}"/>
              </a:ext>
            </a:extLst>
          </p:cNvPr>
          <p:cNvSpPr>
            <a:spLocks noGrp="1"/>
          </p:cNvSpPr>
          <p:nvPr>
            <p:ph type="body" sz="quarter" idx="21" hasCustomPrompt="1"/>
          </p:nvPr>
        </p:nvSpPr>
        <p:spPr>
          <a:xfrm>
            <a:off x="1681098" y="3060271"/>
            <a:ext cx="679450" cy="512763"/>
          </a:xfrm>
        </p:spPr>
        <p:txBody>
          <a:bodyPr>
            <a:normAutofit/>
          </a:bodyPr>
          <a:lstStyle>
            <a:lvl1pPr algn="ctr">
              <a:defRPr sz="4800" b="1"/>
            </a:lvl1pPr>
          </a:lstStyle>
          <a:p>
            <a:pPr lvl="0"/>
            <a:r>
              <a:rPr lang="en-US" dirty="0"/>
              <a:t>1</a:t>
            </a:r>
            <a:endParaRPr lang="en-GB" dirty="0"/>
          </a:p>
        </p:txBody>
      </p:sp>
      <p:sp>
        <p:nvSpPr>
          <p:cNvPr id="36" name="Oval 35">
            <a:extLst>
              <a:ext uri="{FF2B5EF4-FFF2-40B4-BE49-F238E27FC236}">
                <a16:creationId xmlns:a16="http://schemas.microsoft.com/office/drawing/2014/main" id="{64B299AE-8318-4F45-8243-7BD93A01C8CE}"/>
              </a:ext>
            </a:extLst>
          </p:cNvPr>
          <p:cNvSpPr/>
          <p:nvPr userDrawn="1"/>
        </p:nvSpPr>
        <p:spPr>
          <a:xfrm>
            <a:off x="3360420" y="2478024"/>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30">
            <a:extLst>
              <a:ext uri="{FF2B5EF4-FFF2-40B4-BE49-F238E27FC236}">
                <a16:creationId xmlns:a16="http://schemas.microsoft.com/office/drawing/2014/main" id="{A8BE9CDE-5B7F-42F6-9A54-D5067F433C1F}"/>
              </a:ext>
            </a:extLst>
          </p:cNvPr>
          <p:cNvSpPr>
            <a:spLocks noGrp="1"/>
          </p:cNvSpPr>
          <p:nvPr>
            <p:ph type="body" sz="quarter" idx="20" hasCustomPrompt="1"/>
          </p:nvPr>
        </p:nvSpPr>
        <p:spPr>
          <a:xfrm>
            <a:off x="3651630" y="3067502"/>
            <a:ext cx="679450" cy="512763"/>
          </a:xfrm>
        </p:spPr>
        <p:txBody>
          <a:bodyPr>
            <a:normAutofit/>
          </a:bodyPr>
          <a:lstStyle>
            <a:lvl1pPr algn="ctr">
              <a:defRPr sz="4800" b="1"/>
            </a:lvl1pPr>
          </a:lstStyle>
          <a:p>
            <a:pPr lvl="0"/>
            <a:r>
              <a:rPr lang="en-US" dirty="0"/>
              <a:t>2</a:t>
            </a:r>
            <a:endParaRPr lang="en-GB" dirty="0"/>
          </a:p>
        </p:txBody>
      </p:sp>
      <p:sp>
        <p:nvSpPr>
          <p:cNvPr id="34" name="Oval 33">
            <a:extLst>
              <a:ext uri="{FF2B5EF4-FFF2-40B4-BE49-F238E27FC236}">
                <a16:creationId xmlns:a16="http://schemas.microsoft.com/office/drawing/2014/main" id="{8C5AEE89-5165-4DAE-87C1-3F1715BB201D}"/>
              </a:ext>
            </a:extLst>
          </p:cNvPr>
          <p:cNvSpPr/>
          <p:nvPr userDrawn="1"/>
        </p:nvSpPr>
        <p:spPr>
          <a:xfrm>
            <a:off x="5469913" y="2470793"/>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0">
            <a:extLst>
              <a:ext uri="{FF2B5EF4-FFF2-40B4-BE49-F238E27FC236}">
                <a16:creationId xmlns:a16="http://schemas.microsoft.com/office/drawing/2014/main" id="{65596ED8-C671-4CF4-B947-D1F8D44DB276}"/>
              </a:ext>
            </a:extLst>
          </p:cNvPr>
          <p:cNvSpPr>
            <a:spLocks noGrp="1"/>
          </p:cNvSpPr>
          <p:nvPr>
            <p:ph type="body" sz="quarter" idx="19" hasCustomPrompt="1"/>
          </p:nvPr>
        </p:nvSpPr>
        <p:spPr>
          <a:xfrm>
            <a:off x="5761123" y="3060271"/>
            <a:ext cx="679450" cy="512763"/>
          </a:xfrm>
        </p:spPr>
        <p:txBody>
          <a:bodyPr>
            <a:normAutofit/>
          </a:bodyPr>
          <a:lstStyle>
            <a:lvl1pPr algn="ctr">
              <a:defRPr sz="4800" b="1"/>
            </a:lvl1pPr>
          </a:lstStyle>
          <a:p>
            <a:pPr lvl="0"/>
            <a:r>
              <a:rPr lang="en-US" dirty="0"/>
              <a:t>3</a:t>
            </a:r>
            <a:endParaRPr lang="en-GB" dirty="0"/>
          </a:p>
        </p:txBody>
      </p:sp>
      <p:sp>
        <p:nvSpPr>
          <p:cNvPr id="32" name="Oval 31">
            <a:extLst>
              <a:ext uri="{FF2B5EF4-FFF2-40B4-BE49-F238E27FC236}">
                <a16:creationId xmlns:a16="http://schemas.microsoft.com/office/drawing/2014/main" id="{4E010137-6678-48AB-A93E-51184819E699}"/>
              </a:ext>
            </a:extLst>
          </p:cNvPr>
          <p:cNvSpPr/>
          <p:nvPr userDrawn="1"/>
        </p:nvSpPr>
        <p:spPr>
          <a:xfrm>
            <a:off x="7528963" y="2478024"/>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0">
            <a:extLst>
              <a:ext uri="{FF2B5EF4-FFF2-40B4-BE49-F238E27FC236}">
                <a16:creationId xmlns:a16="http://schemas.microsoft.com/office/drawing/2014/main" id="{4FD3DC50-CE5C-45A3-813F-33B877A53A66}"/>
              </a:ext>
            </a:extLst>
          </p:cNvPr>
          <p:cNvSpPr>
            <a:spLocks noGrp="1"/>
          </p:cNvSpPr>
          <p:nvPr>
            <p:ph type="body" sz="quarter" idx="18" hasCustomPrompt="1"/>
          </p:nvPr>
        </p:nvSpPr>
        <p:spPr>
          <a:xfrm>
            <a:off x="7820173" y="3067502"/>
            <a:ext cx="679450" cy="512763"/>
          </a:xfrm>
        </p:spPr>
        <p:txBody>
          <a:bodyPr>
            <a:normAutofit/>
          </a:bodyPr>
          <a:lstStyle>
            <a:lvl1pPr algn="ctr">
              <a:defRPr sz="4800" b="1"/>
            </a:lvl1pPr>
          </a:lstStyle>
          <a:p>
            <a:pPr lvl="0"/>
            <a:r>
              <a:rPr lang="en-US" dirty="0"/>
              <a:t>4</a:t>
            </a:r>
            <a:endParaRPr lang="en-GB" dirty="0"/>
          </a:p>
        </p:txBody>
      </p:sp>
      <p:sp>
        <p:nvSpPr>
          <p:cNvPr id="11" name="Oval 10">
            <a:extLst>
              <a:ext uri="{FF2B5EF4-FFF2-40B4-BE49-F238E27FC236}">
                <a16:creationId xmlns:a16="http://schemas.microsoft.com/office/drawing/2014/main" id="{4ADD473C-F70C-0649-8C15-D1F4BCAED836}"/>
              </a:ext>
            </a:extLst>
          </p:cNvPr>
          <p:cNvSpPr/>
          <p:nvPr userDrawn="1"/>
        </p:nvSpPr>
        <p:spPr>
          <a:xfrm>
            <a:off x="9671304" y="2478024"/>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0">
            <a:extLst>
              <a:ext uri="{FF2B5EF4-FFF2-40B4-BE49-F238E27FC236}">
                <a16:creationId xmlns:a16="http://schemas.microsoft.com/office/drawing/2014/main" id="{03C05C87-53C7-4EFB-B6D5-07512DBFD64F}"/>
              </a:ext>
            </a:extLst>
          </p:cNvPr>
          <p:cNvSpPr>
            <a:spLocks noGrp="1"/>
          </p:cNvSpPr>
          <p:nvPr>
            <p:ph type="body" sz="quarter" idx="17" hasCustomPrompt="1"/>
          </p:nvPr>
        </p:nvSpPr>
        <p:spPr>
          <a:xfrm>
            <a:off x="9962514" y="3067502"/>
            <a:ext cx="679450" cy="512763"/>
          </a:xfrm>
        </p:spPr>
        <p:txBody>
          <a:bodyPr>
            <a:normAutofit/>
          </a:bodyPr>
          <a:lstStyle>
            <a:lvl1pPr algn="ctr">
              <a:defRPr sz="4800" b="1"/>
            </a:lvl1pPr>
          </a:lstStyle>
          <a:p>
            <a:pPr lvl="0"/>
            <a:r>
              <a:rPr lang="en-US" dirty="0"/>
              <a:t>5</a:t>
            </a:r>
            <a:endParaRPr lang="en-GB" dirty="0"/>
          </a:p>
        </p:txBody>
      </p:sp>
      <p:sp>
        <p:nvSpPr>
          <p:cNvPr id="26" name="Text Placeholder 22">
            <a:extLst>
              <a:ext uri="{FF2B5EF4-FFF2-40B4-BE49-F238E27FC236}">
                <a16:creationId xmlns:a16="http://schemas.microsoft.com/office/drawing/2014/main" id="{5D6775DF-7EC3-4819-ABB8-E66B226DC5DD}"/>
              </a:ext>
            </a:extLst>
          </p:cNvPr>
          <p:cNvSpPr>
            <a:spLocks noGrp="1"/>
          </p:cNvSpPr>
          <p:nvPr>
            <p:ph type="body" sz="quarter" idx="14" hasCustomPrompt="1"/>
          </p:nvPr>
        </p:nvSpPr>
        <p:spPr>
          <a:xfrm>
            <a:off x="7391400" y="3950970"/>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24" name="Text Placeholder 22">
            <a:extLst>
              <a:ext uri="{FF2B5EF4-FFF2-40B4-BE49-F238E27FC236}">
                <a16:creationId xmlns:a16="http://schemas.microsoft.com/office/drawing/2014/main" id="{1860AC70-9772-4D55-BAA6-41FE760EE756}"/>
              </a:ext>
            </a:extLst>
          </p:cNvPr>
          <p:cNvSpPr>
            <a:spLocks noGrp="1"/>
          </p:cNvSpPr>
          <p:nvPr>
            <p:ph type="body" sz="quarter" idx="13" hasCustomPrompt="1"/>
          </p:nvPr>
        </p:nvSpPr>
        <p:spPr>
          <a:xfrm>
            <a:off x="3185160" y="3950970"/>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23" name="Text Placeholder 22">
            <a:extLst>
              <a:ext uri="{FF2B5EF4-FFF2-40B4-BE49-F238E27FC236}">
                <a16:creationId xmlns:a16="http://schemas.microsoft.com/office/drawing/2014/main" id="{A4FFACD6-543B-4A17-843E-CD2F99760495}"/>
              </a:ext>
            </a:extLst>
          </p:cNvPr>
          <p:cNvSpPr>
            <a:spLocks noGrp="1"/>
          </p:cNvSpPr>
          <p:nvPr>
            <p:ph type="body" sz="quarter" idx="12" hasCustomPrompt="1"/>
          </p:nvPr>
        </p:nvSpPr>
        <p:spPr>
          <a:xfrm>
            <a:off x="1213104" y="3948324"/>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3" name="Footer Placeholder 2">
            <a:extLst>
              <a:ext uri="{FF2B5EF4-FFF2-40B4-BE49-F238E27FC236}">
                <a16:creationId xmlns:a16="http://schemas.microsoft.com/office/drawing/2014/main" id="{61B964B7-5C85-CA4C-8CE1-59121C1888B3}"/>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0AB2DFF6-44EB-4E4F-A337-4214A9A45AE8}"/>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5" name="Rectangle 4">
            <a:extLst>
              <a:ext uri="{FF2B5EF4-FFF2-40B4-BE49-F238E27FC236}">
                <a16:creationId xmlns:a16="http://schemas.microsoft.com/office/drawing/2014/main" id="{7A754913-22DD-7C48-92A3-7E8E5E5FFE5A}"/>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2">
            <a:extLst>
              <a:ext uri="{FF2B5EF4-FFF2-40B4-BE49-F238E27FC236}">
                <a16:creationId xmlns:a16="http://schemas.microsoft.com/office/drawing/2014/main" id="{1B62B5E6-1A5B-4D61-8800-FC9E8C76FEBC}"/>
              </a:ext>
            </a:extLst>
          </p:cNvPr>
          <p:cNvSpPr>
            <a:spLocks noGrp="1"/>
          </p:cNvSpPr>
          <p:nvPr>
            <p:ph type="body" sz="quarter" idx="15" hasCustomPrompt="1"/>
          </p:nvPr>
        </p:nvSpPr>
        <p:spPr>
          <a:xfrm>
            <a:off x="5281350" y="3950970"/>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29" name="Text Placeholder 22">
            <a:extLst>
              <a:ext uri="{FF2B5EF4-FFF2-40B4-BE49-F238E27FC236}">
                <a16:creationId xmlns:a16="http://schemas.microsoft.com/office/drawing/2014/main" id="{1E76E88A-7908-4A05-A256-517927208D77}"/>
              </a:ext>
            </a:extLst>
          </p:cNvPr>
          <p:cNvSpPr>
            <a:spLocks noGrp="1"/>
          </p:cNvSpPr>
          <p:nvPr>
            <p:ph type="body" sz="quarter" idx="16" hasCustomPrompt="1"/>
          </p:nvPr>
        </p:nvSpPr>
        <p:spPr>
          <a:xfrm>
            <a:off x="9518074" y="3956774"/>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12" name="Text Placeholder 11">
            <a:extLst>
              <a:ext uri="{FF2B5EF4-FFF2-40B4-BE49-F238E27FC236}">
                <a16:creationId xmlns:a16="http://schemas.microsoft.com/office/drawing/2014/main" id="{1DB146AE-C160-4FD6-9A11-F21E9F862271}"/>
              </a:ext>
            </a:extLst>
          </p:cNvPr>
          <p:cNvSpPr>
            <a:spLocks noGrp="1"/>
          </p:cNvSpPr>
          <p:nvPr>
            <p:ph type="body" sz="quarter" idx="23" hasCustomPrompt="1"/>
          </p:nvPr>
        </p:nvSpPr>
        <p:spPr>
          <a:xfrm>
            <a:off x="2538467" y="1648400"/>
            <a:ext cx="7101203" cy="654050"/>
          </a:xfrm>
        </p:spPr>
        <p:txBody>
          <a:bodyPr/>
          <a:lstStyle>
            <a:lvl1pPr algn="ctr">
              <a:defRPr sz="2800" b="1"/>
            </a:lvl1pPr>
          </a:lstStyle>
          <a:p>
            <a:pPr lvl="0"/>
            <a:r>
              <a:rPr lang="en-US" dirty="0"/>
              <a:t>Sample title text</a:t>
            </a:r>
            <a:endParaRPr lang="en-GB" dirty="0"/>
          </a:p>
        </p:txBody>
      </p:sp>
    </p:spTree>
    <p:extLst>
      <p:ext uri="{BB962C8B-B14F-4D97-AF65-F5344CB8AC3E}">
        <p14:creationId xmlns:p14="http://schemas.microsoft.com/office/powerpoint/2010/main" val="372431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animBg="1"/>
      <p:bldP spid="34" grpId="0" animBg="1"/>
      <p:bldP spid="32"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B9D3D9C-4510-C04E-9385-87488B5DED6D}"/>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7E2406F8-1F3D-A64E-B9BA-3B598D5114C3}"/>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7" name="Rectangle 6">
            <a:extLst>
              <a:ext uri="{FF2B5EF4-FFF2-40B4-BE49-F238E27FC236}">
                <a16:creationId xmlns:a16="http://schemas.microsoft.com/office/drawing/2014/main" id="{2A9CD088-3E27-2A43-BF5D-9FA000C7AAF9}"/>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hart Placeholder 7">
            <a:extLst>
              <a:ext uri="{FF2B5EF4-FFF2-40B4-BE49-F238E27FC236}">
                <a16:creationId xmlns:a16="http://schemas.microsoft.com/office/drawing/2014/main" id="{E25EE8B8-6927-0A44-8BE7-7088A196E5E8}"/>
              </a:ext>
            </a:extLst>
          </p:cNvPr>
          <p:cNvSpPr>
            <a:spLocks noGrp="1"/>
          </p:cNvSpPr>
          <p:nvPr>
            <p:ph type="chart" sz="quarter" idx="12"/>
          </p:nvPr>
        </p:nvSpPr>
        <p:spPr>
          <a:xfrm>
            <a:off x="1046922" y="1664668"/>
            <a:ext cx="10306878" cy="4393649"/>
          </a:xfrm>
          <a:prstGeom prst="rect">
            <a:avLst/>
          </a:prstGeom>
        </p:spPr>
        <p:txBody>
          <a:bodyPr/>
          <a:lstStyle/>
          <a:p>
            <a:endParaRPr lang="en-US" dirty="0"/>
          </a:p>
        </p:txBody>
      </p:sp>
      <p:sp>
        <p:nvSpPr>
          <p:cNvPr id="2" name="Title 1">
            <a:extLst>
              <a:ext uri="{FF2B5EF4-FFF2-40B4-BE49-F238E27FC236}">
                <a16:creationId xmlns:a16="http://schemas.microsoft.com/office/drawing/2014/main" id="{6763D619-5903-0F45-B615-1166F683F2B9}"/>
              </a:ext>
            </a:extLst>
          </p:cNvPr>
          <p:cNvSpPr>
            <a:spLocks noGrp="1"/>
          </p:cNvSpPr>
          <p:nvPr>
            <p:ph type="title"/>
          </p:nvPr>
        </p:nvSpPr>
        <p:spPr/>
        <p:txBody>
          <a:bodyPr>
            <a:normAutofit/>
          </a:bodyPr>
          <a:lstStyle>
            <a:lvl1pPr>
              <a:defRPr sz="4000" b="0"/>
            </a:lvl1pPr>
          </a:lstStyle>
          <a:p>
            <a:r>
              <a:rPr lang="en-GB" dirty="0"/>
              <a:t>Click to edit Master title style</a:t>
            </a:r>
            <a:endParaRPr lang="en-US" dirty="0"/>
          </a:p>
        </p:txBody>
      </p:sp>
    </p:spTree>
    <p:extLst>
      <p:ext uri="{BB962C8B-B14F-4D97-AF65-F5344CB8AC3E}">
        <p14:creationId xmlns:p14="http://schemas.microsoft.com/office/powerpoint/2010/main" val="92503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OPC Timeli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F152C8D-F8DD-FF48-9E0B-AA8D77549AF9}"/>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0149F886-DC47-A74C-A99A-116802BB94CD}"/>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5" name="TextBox 4">
            <a:extLst>
              <a:ext uri="{FF2B5EF4-FFF2-40B4-BE49-F238E27FC236}">
                <a16:creationId xmlns:a16="http://schemas.microsoft.com/office/drawing/2014/main" id="{37C7674B-D335-0344-A5A8-95DD7053F7F3}"/>
              </a:ext>
            </a:extLst>
          </p:cNvPr>
          <p:cNvSpPr txBox="1"/>
          <p:nvPr userDrawn="1"/>
        </p:nvSpPr>
        <p:spPr>
          <a:xfrm>
            <a:off x="1062818" y="699195"/>
            <a:ext cx="6014049" cy="553998"/>
          </a:xfrm>
          <a:prstGeom prst="rect">
            <a:avLst/>
          </a:prstGeom>
          <a:noFill/>
        </p:spPr>
        <p:txBody>
          <a:bodyPr wrap="square" lIns="0" tIns="0" rIns="0" bIns="0" rtlCol="0">
            <a:spAutoFit/>
          </a:bodyPr>
          <a:lstStyle/>
          <a:p>
            <a:pPr rtl="0"/>
            <a:r>
              <a:rPr lang="cy-GB" sz="3600" b="1">
                <a:solidFill>
                  <a:srgbClr val="373A36"/>
                </a:solidFill>
                <a:latin typeface="Arial" panose="020B0604020202020204" pitchFamily="34" charset="0"/>
                <a:cs typeface="Arial" panose="020B0604020202020204" pitchFamily="34" charset="0"/>
              </a:rPr>
              <a:t>History of the IOPC</a:t>
            </a:r>
          </a:p>
        </p:txBody>
      </p:sp>
      <p:sp>
        <p:nvSpPr>
          <p:cNvPr id="6" name="Rectangle 5">
            <a:extLst>
              <a:ext uri="{FF2B5EF4-FFF2-40B4-BE49-F238E27FC236}">
                <a16:creationId xmlns:a16="http://schemas.microsoft.com/office/drawing/2014/main" id="{4C215E0F-2CB0-0A48-BEE0-C69B57782C26}"/>
              </a:ext>
            </a:extLst>
          </p:cNvPr>
          <p:cNvSpPr/>
          <p:nvPr userDrawn="1"/>
        </p:nvSpPr>
        <p:spPr>
          <a:xfrm>
            <a:off x="329184" y="3590086"/>
            <a:ext cx="11862816"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pic>
        <p:nvPicPr>
          <p:cNvPr id="7" name="Graphic 6">
            <a:extLst>
              <a:ext uri="{FF2B5EF4-FFF2-40B4-BE49-F238E27FC236}">
                <a16:creationId xmlns:a16="http://schemas.microsoft.com/office/drawing/2014/main" id="{CEE009D1-3A08-F34B-9ADA-96FD6C84DD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58" y="3621836"/>
            <a:ext cx="1592681" cy="1825320"/>
          </a:xfrm>
          <a:prstGeom prst="rect">
            <a:avLst/>
          </a:prstGeom>
        </p:spPr>
      </p:pic>
      <p:pic>
        <p:nvPicPr>
          <p:cNvPr id="8" name="Graphic 7">
            <a:extLst>
              <a:ext uri="{FF2B5EF4-FFF2-40B4-BE49-F238E27FC236}">
                <a16:creationId xmlns:a16="http://schemas.microsoft.com/office/drawing/2014/main" id="{1E902CBD-34AC-3542-A909-3F545827E5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37485" y="2049769"/>
            <a:ext cx="1744175" cy="1563176"/>
          </a:xfrm>
          <a:prstGeom prst="rect">
            <a:avLst/>
          </a:prstGeom>
        </p:spPr>
      </p:pic>
      <p:pic>
        <p:nvPicPr>
          <p:cNvPr id="9" name="Graphic 8">
            <a:extLst>
              <a:ext uri="{FF2B5EF4-FFF2-40B4-BE49-F238E27FC236}">
                <a16:creationId xmlns:a16="http://schemas.microsoft.com/office/drawing/2014/main" id="{C90785E2-524B-C640-8073-CB6FF933B5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49999" y="3612944"/>
            <a:ext cx="1932691" cy="1771633"/>
          </a:xfrm>
          <a:prstGeom prst="rect">
            <a:avLst/>
          </a:prstGeom>
        </p:spPr>
      </p:pic>
      <p:pic>
        <p:nvPicPr>
          <p:cNvPr id="10" name="Graphic 9">
            <a:extLst>
              <a:ext uri="{FF2B5EF4-FFF2-40B4-BE49-F238E27FC236}">
                <a16:creationId xmlns:a16="http://schemas.microsoft.com/office/drawing/2014/main" id="{5ED87269-2A2B-8C4D-ABCC-C317E0A77AB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114958" y="1877605"/>
            <a:ext cx="855633" cy="1727720"/>
          </a:xfrm>
          <a:prstGeom prst="rect">
            <a:avLst/>
          </a:prstGeom>
        </p:spPr>
      </p:pic>
      <p:pic>
        <p:nvPicPr>
          <p:cNvPr id="11" name="Graphic 10">
            <a:extLst>
              <a:ext uri="{FF2B5EF4-FFF2-40B4-BE49-F238E27FC236}">
                <a16:creationId xmlns:a16="http://schemas.microsoft.com/office/drawing/2014/main" id="{61EFD4F8-0E7C-3E4B-9F26-2CB0FF16B54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207259" y="2072527"/>
            <a:ext cx="1608880" cy="1540417"/>
          </a:xfrm>
          <a:prstGeom prst="rect">
            <a:avLst/>
          </a:prstGeom>
        </p:spPr>
      </p:pic>
      <p:pic>
        <p:nvPicPr>
          <p:cNvPr id="12" name="Graphic 11">
            <a:extLst>
              <a:ext uri="{FF2B5EF4-FFF2-40B4-BE49-F238E27FC236}">
                <a16:creationId xmlns:a16="http://schemas.microsoft.com/office/drawing/2014/main" id="{DE6B422D-D50D-C04C-A0BF-5688602E04E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00109" y="897954"/>
            <a:ext cx="1941629" cy="2714990"/>
          </a:xfrm>
          <a:prstGeom prst="rect">
            <a:avLst/>
          </a:prstGeom>
        </p:spPr>
      </p:pic>
      <p:pic>
        <p:nvPicPr>
          <p:cNvPr id="13" name="Picture 12">
            <a:extLst>
              <a:ext uri="{FF2B5EF4-FFF2-40B4-BE49-F238E27FC236}">
                <a16:creationId xmlns:a16="http://schemas.microsoft.com/office/drawing/2014/main" id="{DBAE2291-A663-0243-BB13-BE3006305980}"/>
              </a:ext>
            </a:extLst>
          </p:cNvPr>
          <p:cNvPicPr>
            <a:picLocks noChangeAspect="1"/>
          </p:cNvPicPr>
          <p:nvPr userDrawn="1"/>
        </p:nvPicPr>
        <p:blipFill>
          <a:blip r:embed="rId14"/>
          <a:stretch>
            <a:fillRect/>
          </a:stretch>
        </p:blipFill>
        <p:spPr>
          <a:xfrm>
            <a:off x="7052807" y="2102249"/>
            <a:ext cx="1646262" cy="1470326"/>
          </a:xfrm>
          <a:prstGeom prst="rect">
            <a:avLst/>
          </a:prstGeom>
        </p:spPr>
      </p:pic>
      <p:pic>
        <p:nvPicPr>
          <p:cNvPr id="14" name="Graphic 13">
            <a:extLst>
              <a:ext uri="{FF2B5EF4-FFF2-40B4-BE49-F238E27FC236}">
                <a16:creationId xmlns:a16="http://schemas.microsoft.com/office/drawing/2014/main" id="{5ADB2552-9339-4A44-9F7A-7A9E9329419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571522" y="3611312"/>
            <a:ext cx="1771633" cy="1932691"/>
          </a:xfrm>
          <a:prstGeom prst="rect">
            <a:avLst/>
          </a:prstGeom>
        </p:spPr>
      </p:pic>
      <p:pic>
        <p:nvPicPr>
          <p:cNvPr id="15" name="Graphic 14">
            <a:extLst>
              <a:ext uri="{FF2B5EF4-FFF2-40B4-BE49-F238E27FC236}">
                <a16:creationId xmlns:a16="http://schemas.microsoft.com/office/drawing/2014/main" id="{4497FF17-4EAF-4244-B907-4E7E6A569AA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180659" y="3625657"/>
            <a:ext cx="1682157" cy="1879005"/>
          </a:xfrm>
          <a:prstGeom prst="rect">
            <a:avLst/>
          </a:prstGeom>
        </p:spPr>
      </p:pic>
      <p:sp>
        <p:nvSpPr>
          <p:cNvPr id="16" name="Rectangle 15">
            <a:extLst>
              <a:ext uri="{FF2B5EF4-FFF2-40B4-BE49-F238E27FC236}">
                <a16:creationId xmlns:a16="http://schemas.microsoft.com/office/drawing/2014/main" id="{15DD71DA-355F-624A-81E4-7DE84D50DCC9}"/>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883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7"/>
                                        </p:tgtEl>
                                      </p:cBhvr>
                                    </p:animEffect>
                                    <p:animScale>
                                      <p:cBhvr>
                                        <p:cTn id="9" dur="250" autoRev="1" fill="hold"/>
                                        <p:tgtEl>
                                          <p:spTgt spid="7"/>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26" presetClass="emph" presetSubtype="0" fill="hold" nodeType="withEffect">
                                  <p:stCondLst>
                                    <p:cond delay="0"/>
                                  </p:stCondLst>
                                  <p:childTnLst>
                                    <p:animEffect transition="out" filter="fade">
                                      <p:cBhvr>
                                        <p:cTn id="29" dur="500" tmFilter="0, 0; .2, .5; .8, .5; 1, 0"/>
                                        <p:tgtEl>
                                          <p:spTgt spid="10"/>
                                        </p:tgtEl>
                                      </p:cBhvr>
                                    </p:animEffect>
                                    <p:animScale>
                                      <p:cBhvr>
                                        <p:cTn id="30" dur="250" autoRev="1" fill="hold"/>
                                        <p:tgtEl>
                                          <p:spTgt spid="10"/>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26" presetClass="emph" presetSubtype="0" fill="hold" nodeType="withEffect">
                                  <p:stCondLst>
                                    <p:cond delay="0"/>
                                  </p:stCondLst>
                                  <p:childTnLst>
                                    <p:animEffect transition="out" filter="fade">
                                      <p:cBhvr>
                                        <p:cTn id="36" dur="500" tmFilter="0, 0; .2, .5; .8, .5; 1, 0"/>
                                        <p:tgtEl>
                                          <p:spTgt spid="11"/>
                                        </p:tgtEl>
                                      </p:cBhvr>
                                    </p:animEffect>
                                    <p:animScale>
                                      <p:cBhvr>
                                        <p:cTn id="37" dur="250" autoRev="1" fill="hold"/>
                                        <p:tgtEl>
                                          <p:spTgt spid="11"/>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26" presetClass="emph" presetSubtype="0" fill="hold" nodeType="withEffect">
                                  <p:stCondLst>
                                    <p:cond delay="0"/>
                                  </p:stCondLst>
                                  <p:childTnLst>
                                    <p:animEffect transition="out" filter="fade">
                                      <p:cBhvr>
                                        <p:cTn id="43" dur="500" tmFilter="0, 0; .2, .5; .8, .5; 1, 0"/>
                                        <p:tgtEl>
                                          <p:spTgt spid="12"/>
                                        </p:tgtEl>
                                      </p:cBhvr>
                                    </p:animEffect>
                                    <p:animScale>
                                      <p:cBhvr>
                                        <p:cTn id="44" dur="250" autoRev="1" fill="hold"/>
                                        <p:tgtEl>
                                          <p:spTgt spid="12"/>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26" presetClass="emph" presetSubtype="0" fill="hold"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par>
                                <p:cTn id="56" presetID="26" presetClass="emph" presetSubtype="0" fill="hold" nodeType="withEffect">
                                  <p:stCondLst>
                                    <p:cond delay="0"/>
                                  </p:stCondLst>
                                  <p:childTnLst>
                                    <p:animEffect transition="out" filter="fade">
                                      <p:cBhvr>
                                        <p:cTn id="57" dur="500" tmFilter="0, 0; .2, .5; .8, .5; 1, 0"/>
                                        <p:tgtEl>
                                          <p:spTgt spid="14"/>
                                        </p:tgtEl>
                                      </p:cBhvr>
                                    </p:animEffect>
                                    <p:animScale>
                                      <p:cBhvr>
                                        <p:cTn id="58" dur="250" autoRev="1" fill="hold"/>
                                        <p:tgtEl>
                                          <p:spTgt spid="14"/>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26" presetClass="emph" presetSubtype="0" fill="hold" nodeType="withEffect">
                                  <p:stCondLst>
                                    <p:cond delay="0"/>
                                  </p:stCondLst>
                                  <p:childTnLst>
                                    <p:animEffect transition="out" filter="fade">
                                      <p:cBhvr>
                                        <p:cTn id="64" dur="500" tmFilter="0, 0; .2, .5; .8, .5; 1, 0"/>
                                        <p:tgtEl>
                                          <p:spTgt spid="15"/>
                                        </p:tgtEl>
                                      </p:cBhvr>
                                    </p:animEffect>
                                    <p:animScale>
                                      <p:cBhvr>
                                        <p:cTn id="65"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OPC plain shee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F152C8D-F8DD-FF48-9E0B-AA8D77549AF9}"/>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0149F886-DC47-A74C-A99A-116802BB94CD}"/>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16" name="Rectangle 15">
            <a:extLst>
              <a:ext uri="{FF2B5EF4-FFF2-40B4-BE49-F238E27FC236}">
                <a16:creationId xmlns:a16="http://schemas.microsoft.com/office/drawing/2014/main" id="{15DD71DA-355F-624A-81E4-7DE84D50DCC9}"/>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121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8588-A200-4AF6-B0C3-1B3DD2AEDCB7}"/>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567BD173-EB1A-4B8C-B729-0D4D2822DDE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18782-F8BC-436E-B172-BFF062615702}"/>
              </a:ext>
            </a:extLst>
          </p:cNvPr>
          <p:cNvSpPr txBox="1">
            <a:spLocks noGrp="1"/>
          </p:cNvSpPr>
          <p:nvPr>
            <p:ph type="dt" sz="quarter" idx="7"/>
          </p:nvPr>
        </p:nvSpPr>
        <p:spPr>
          <a:xfrm>
            <a:off x="1097280" y="6459787"/>
            <a:ext cx="247227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8CDCE529-9739-4B68-81DE-193600F2717E}" type="datetime1">
              <a:rPr lang="en-GB"/>
              <a:pPr lvl="0"/>
              <a:t>09/07/2024</a:t>
            </a:fld>
            <a:endParaRPr lang="en-GB"/>
          </a:p>
        </p:txBody>
      </p:sp>
      <p:sp>
        <p:nvSpPr>
          <p:cNvPr id="5" name="Footer Placeholder 4">
            <a:extLst>
              <a:ext uri="{FF2B5EF4-FFF2-40B4-BE49-F238E27FC236}">
                <a16:creationId xmlns:a16="http://schemas.microsoft.com/office/drawing/2014/main" id="{46EEB700-C6DD-444F-AC0E-35BD9EA4950A}"/>
              </a:ext>
            </a:extLst>
          </p:cNvPr>
          <p:cNvSpPr txBox="1">
            <a:spLocks noGrp="1"/>
          </p:cNvSpPr>
          <p:nvPr>
            <p:ph type="ftr" sz="quarter" idx="9"/>
          </p:nvPr>
        </p:nvSpPr>
        <p:spPr>
          <a:xfrm>
            <a:off x="3686184" y="6459787"/>
            <a:ext cx="4822801"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endParaRPr lang="en-GB"/>
          </a:p>
        </p:txBody>
      </p:sp>
      <p:sp>
        <p:nvSpPr>
          <p:cNvPr id="6" name="Slide Number Placeholder 5">
            <a:extLst>
              <a:ext uri="{FF2B5EF4-FFF2-40B4-BE49-F238E27FC236}">
                <a16:creationId xmlns:a16="http://schemas.microsoft.com/office/drawing/2014/main" id="{5B42352B-52F9-48E5-BD18-326422A840FB}"/>
              </a:ext>
            </a:extLst>
          </p:cNvPr>
          <p:cNvSpPr txBox="1">
            <a:spLocks noGrp="1"/>
          </p:cNvSpPr>
          <p:nvPr>
            <p:ph type="sldNum" sz="quarter" idx="8"/>
          </p:nvPr>
        </p:nvSpPr>
        <p:spPr>
          <a:xfrm>
            <a:off x="9900455" y="6459787"/>
            <a:ext cx="131202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6C0CCCFA-0235-40E9-AC17-F8DAA5544174}" type="slidenum">
              <a:t>‹#›</a:t>
            </a:fld>
            <a:endParaRPr lang="en-GB"/>
          </a:p>
        </p:txBody>
      </p:sp>
    </p:spTree>
    <p:extLst>
      <p:ext uri="{BB962C8B-B14F-4D97-AF65-F5344CB8AC3E}">
        <p14:creationId xmlns:p14="http://schemas.microsoft.com/office/powerpoint/2010/main" val="125366217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009FF5-F9A3-EF47-B3F8-96CB3D4DCDB7}"/>
              </a:ext>
            </a:extLst>
          </p:cNvPr>
          <p:cNvSpPr/>
          <p:nvPr userDrawn="1"/>
        </p:nvSpPr>
        <p:spPr>
          <a:xfrm>
            <a:off x="297712" y="1112363"/>
            <a:ext cx="11610753" cy="54266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81773E8C-E4B6-A74F-B419-BD8256B50C33}"/>
              </a:ext>
            </a:extLst>
          </p:cNvPr>
          <p:cNvSpPr/>
          <p:nvPr userDrawn="1"/>
        </p:nvSpPr>
        <p:spPr>
          <a:xfrm rot="13471063">
            <a:off x="-1461801" y="2461176"/>
            <a:ext cx="3479502" cy="347950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cy-GB"/>
              <a:t>`</a:t>
            </a:r>
          </a:p>
        </p:txBody>
      </p:sp>
      <p:sp>
        <p:nvSpPr>
          <p:cNvPr id="3" name="Text Placeholder 2">
            <a:extLst>
              <a:ext uri="{FF2B5EF4-FFF2-40B4-BE49-F238E27FC236}">
                <a16:creationId xmlns:a16="http://schemas.microsoft.com/office/drawing/2014/main" id="{59675BE5-61CF-4326-96AF-293D1028B112}"/>
              </a:ext>
            </a:extLst>
          </p:cNvPr>
          <p:cNvSpPr>
            <a:spLocks noGrp="1"/>
          </p:cNvSpPr>
          <p:nvPr>
            <p:ph type="body" sz="quarter" idx="10" hasCustomPrompt="1"/>
          </p:nvPr>
        </p:nvSpPr>
        <p:spPr>
          <a:xfrm>
            <a:off x="3260134" y="3912795"/>
            <a:ext cx="3217862" cy="576263"/>
          </a:xfrm>
        </p:spPr>
        <p:txBody>
          <a:bodyPr>
            <a:normAutofit/>
          </a:bodyPr>
          <a:lstStyle>
            <a:lvl1pPr>
              <a:defRPr sz="3600" b="1"/>
            </a:lvl1pPr>
          </a:lstStyle>
          <a:p>
            <a:pPr lvl="0"/>
            <a:r>
              <a:rPr lang="en-US" dirty="0"/>
              <a:t>Thank you</a:t>
            </a:r>
          </a:p>
        </p:txBody>
      </p:sp>
      <p:pic>
        <p:nvPicPr>
          <p:cNvPr id="8" name="Picture 7">
            <a:extLst>
              <a:ext uri="{FF2B5EF4-FFF2-40B4-BE49-F238E27FC236}">
                <a16:creationId xmlns:a16="http://schemas.microsoft.com/office/drawing/2014/main" id="{B0D76F13-BD44-2D4C-BCF0-F46D08B482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0181" y="338451"/>
            <a:ext cx="2194106" cy="442756"/>
          </a:xfrm>
          <a:prstGeom prst="rect">
            <a:avLst/>
          </a:prstGeom>
        </p:spPr>
      </p:pic>
      <p:sp>
        <p:nvSpPr>
          <p:cNvPr id="10" name="Title 3">
            <a:extLst>
              <a:ext uri="{FF2B5EF4-FFF2-40B4-BE49-F238E27FC236}">
                <a16:creationId xmlns:a16="http://schemas.microsoft.com/office/drawing/2014/main" id="{6F02AE6E-6E99-D14E-AC4B-A3EEE20790D2}"/>
              </a:ext>
            </a:extLst>
          </p:cNvPr>
          <p:cNvSpPr txBox="1">
            <a:spLocks/>
          </p:cNvSpPr>
          <p:nvPr userDrawn="1"/>
        </p:nvSpPr>
        <p:spPr>
          <a:xfrm>
            <a:off x="9700181" y="5042452"/>
            <a:ext cx="1994862" cy="12854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lnSpc>
                <a:spcPts val="2620"/>
              </a:lnSpc>
            </a:pPr>
            <a:r>
              <a:rPr lang="cy-GB" sz="1400" b="1">
                <a:solidFill>
                  <a:srgbClr val="373A36"/>
                </a:solidFill>
              </a:rPr>
              <a:t>policeconduct.gov.uk</a:t>
            </a:r>
          </a:p>
          <a:p>
            <a:pPr rtl="0">
              <a:lnSpc>
                <a:spcPts val="2620"/>
              </a:lnSpc>
            </a:pPr>
            <a:r>
              <a:rPr lang="cy-GB" sz="1400" b="1">
                <a:solidFill>
                  <a:srgbClr val="373A36"/>
                </a:solidFill>
              </a:rPr>
              <a:t>@policeconduct</a:t>
            </a:r>
          </a:p>
          <a:p>
            <a:pPr rtl="0">
              <a:lnSpc>
                <a:spcPts val="2620"/>
              </a:lnSpc>
            </a:pPr>
            <a:r>
              <a:rPr lang="cy-GB" sz="1400" b="1">
                <a:solidFill>
                  <a:srgbClr val="373A36"/>
                </a:solidFill>
              </a:rPr>
              <a:t>@IOPC_Help</a:t>
            </a:r>
          </a:p>
          <a:p>
            <a:pPr rtl="0">
              <a:lnSpc>
                <a:spcPts val="2620"/>
              </a:lnSpc>
            </a:pPr>
            <a:r>
              <a:rPr lang="cy-GB" sz="1400" b="1">
                <a:solidFill>
                  <a:srgbClr val="373A36"/>
                </a:solidFill>
              </a:rPr>
              <a:t>0300 020 0096</a:t>
            </a:r>
          </a:p>
        </p:txBody>
      </p:sp>
    </p:spTree>
    <p:extLst>
      <p:ext uri="{BB962C8B-B14F-4D97-AF65-F5344CB8AC3E}">
        <p14:creationId xmlns:p14="http://schemas.microsoft.com/office/powerpoint/2010/main" val="174375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7EC8D3C-9CD2-4864-94BF-EE5AD1770079}"/>
              </a:ext>
            </a:extLst>
          </p:cNvPr>
          <p:cNvSpPr/>
          <p:nvPr/>
        </p:nvSpPr>
        <p:spPr>
          <a:xfrm>
            <a:off x="3172" y="6400800"/>
            <a:ext cx="12188823" cy="457200"/>
          </a:xfrm>
          <a:prstGeom prst="rect">
            <a:avLst/>
          </a:prstGeom>
          <a:solidFill>
            <a:srgbClr val="FFBD4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3C60B6F4-CF80-4978-9D2C-60F5D51FFE05}"/>
              </a:ext>
            </a:extLst>
          </p:cNvPr>
          <p:cNvSpPr txBox="1">
            <a:spLocks noGrp="1"/>
          </p:cNvSpPr>
          <p:nvPr>
            <p:ph type="title"/>
          </p:nvPr>
        </p:nvSpPr>
        <p:spPr>
          <a:xfrm>
            <a:off x="1097280" y="758952"/>
            <a:ext cx="10058400" cy="3566160"/>
          </a:xfrm>
        </p:spPr>
        <p:txBody>
          <a:bodyPr/>
          <a:lstStyle>
            <a:lvl1pPr>
              <a:defRPr sz="8000">
                <a:solidFill>
                  <a:srgbClr val="262626"/>
                </a:solidFill>
              </a:defRPr>
            </a:lvl1pPr>
          </a:lstStyle>
          <a:p>
            <a:pPr lvl="0"/>
            <a:r>
              <a:rPr lang="en-US"/>
              <a:t>Click to edit Master title style</a:t>
            </a:r>
          </a:p>
        </p:txBody>
      </p:sp>
      <p:sp>
        <p:nvSpPr>
          <p:cNvPr id="4" name="Text Placeholder 2">
            <a:extLst>
              <a:ext uri="{FF2B5EF4-FFF2-40B4-BE49-F238E27FC236}">
                <a16:creationId xmlns:a16="http://schemas.microsoft.com/office/drawing/2014/main" id="{11E0A772-400E-4443-8D8C-014AC73BA198}"/>
              </a:ext>
            </a:extLst>
          </p:cNvPr>
          <p:cNvSpPr txBox="1">
            <a:spLocks noGrp="1"/>
          </p:cNvSpPr>
          <p:nvPr>
            <p:ph type="body" idx="1"/>
          </p:nvPr>
        </p:nvSpPr>
        <p:spPr>
          <a:xfrm>
            <a:off x="1097280" y="4453128"/>
            <a:ext cx="10058400" cy="1143000"/>
          </a:xfrm>
        </p:spPr>
        <p:txBody>
          <a:bodyPr lIns="91440" rIns="91440"/>
          <a:lstStyle>
            <a:lvl1pPr marL="0" indent="0">
              <a:buNone/>
              <a:defRPr sz="2400" cap="all" spc="200">
                <a:solidFill>
                  <a:srgbClr val="505046"/>
                </a:solidFill>
                <a:latin typeface="Calibri Light"/>
              </a:defRPr>
            </a:lvl1pPr>
          </a:lstStyle>
          <a:p>
            <a:pPr lvl="0"/>
            <a:r>
              <a:rPr lang="en-US"/>
              <a:t>Click to edit Master text styles</a:t>
            </a:r>
          </a:p>
        </p:txBody>
      </p:sp>
      <p:sp>
        <p:nvSpPr>
          <p:cNvPr id="5" name="Date Placeholder 3">
            <a:extLst>
              <a:ext uri="{FF2B5EF4-FFF2-40B4-BE49-F238E27FC236}">
                <a16:creationId xmlns:a16="http://schemas.microsoft.com/office/drawing/2014/main" id="{A186AB01-2DBB-4543-A011-55FEF2CB8D71}"/>
              </a:ext>
            </a:extLst>
          </p:cNvPr>
          <p:cNvSpPr txBox="1">
            <a:spLocks noGrp="1"/>
          </p:cNvSpPr>
          <p:nvPr>
            <p:ph type="dt" sz="quarter" idx="7"/>
          </p:nvPr>
        </p:nvSpPr>
        <p:spPr>
          <a:xfrm>
            <a:off x="1097280" y="6459787"/>
            <a:ext cx="247227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4E401FA2-582D-451A-A215-7A2CC6B5CE38}" type="datetime1">
              <a:rPr lang="en-GB"/>
              <a:pPr lvl="0"/>
              <a:t>09/07/2024</a:t>
            </a:fld>
            <a:endParaRPr lang="en-GB"/>
          </a:p>
        </p:txBody>
      </p:sp>
      <p:sp>
        <p:nvSpPr>
          <p:cNvPr id="6" name="Footer Placeholder 4">
            <a:extLst>
              <a:ext uri="{FF2B5EF4-FFF2-40B4-BE49-F238E27FC236}">
                <a16:creationId xmlns:a16="http://schemas.microsoft.com/office/drawing/2014/main" id="{A4E85020-9997-4009-A1FC-D0658782C712}"/>
              </a:ext>
            </a:extLst>
          </p:cNvPr>
          <p:cNvSpPr txBox="1">
            <a:spLocks noGrp="1"/>
          </p:cNvSpPr>
          <p:nvPr>
            <p:ph type="ftr" sz="quarter" idx="9"/>
          </p:nvPr>
        </p:nvSpPr>
        <p:spPr>
          <a:xfrm>
            <a:off x="3686184" y="6459787"/>
            <a:ext cx="4822801"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endParaRPr lang="en-GB"/>
          </a:p>
        </p:txBody>
      </p:sp>
      <p:sp>
        <p:nvSpPr>
          <p:cNvPr id="7" name="Slide Number Placeholder 5">
            <a:extLst>
              <a:ext uri="{FF2B5EF4-FFF2-40B4-BE49-F238E27FC236}">
                <a16:creationId xmlns:a16="http://schemas.microsoft.com/office/drawing/2014/main" id="{2EA37ED9-2F6C-44FD-9412-84EE0D0B2B98}"/>
              </a:ext>
            </a:extLst>
          </p:cNvPr>
          <p:cNvSpPr txBox="1">
            <a:spLocks noGrp="1"/>
          </p:cNvSpPr>
          <p:nvPr>
            <p:ph type="sldNum" sz="quarter" idx="8"/>
          </p:nvPr>
        </p:nvSpPr>
        <p:spPr>
          <a:xfrm>
            <a:off x="9900455" y="6459787"/>
            <a:ext cx="131202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E499EE66-FFC4-40BC-9DDE-77C0877E17EB}" type="slidenum">
              <a:t>‹#›</a:t>
            </a:fld>
            <a:endParaRPr lang="en-GB"/>
          </a:p>
        </p:txBody>
      </p:sp>
      <p:cxnSp>
        <p:nvCxnSpPr>
          <p:cNvPr id="8" name="Straight Connector 8">
            <a:extLst>
              <a:ext uri="{FF2B5EF4-FFF2-40B4-BE49-F238E27FC236}">
                <a16:creationId xmlns:a16="http://schemas.microsoft.com/office/drawing/2014/main" id="{7874FF6C-2C47-42AE-8883-3A384DB0C4A4}"/>
              </a:ext>
            </a:extLst>
          </p:cNvPr>
          <p:cNvCxnSpPr/>
          <p:nvPr/>
        </p:nvCxnSpPr>
        <p:spPr>
          <a:xfrm>
            <a:off x="1207657" y="4343400"/>
            <a:ext cx="987552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284916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18ED99E3-95FA-40D7-A7EF-EA27407BBC8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8504FADF-2C0C-41C8-93F4-CCD4BFA7ABD1}"/>
              </a:ext>
            </a:extLst>
          </p:cNvPr>
          <p:cNvSpPr txBox="1">
            <a:spLocks noGrp="1"/>
          </p:cNvSpPr>
          <p:nvPr>
            <p:ph idx="1"/>
          </p:nvPr>
        </p:nvSpPr>
        <p:spPr>
          <a:xfrm>
            <a:off x="1097280" y="1845734"/>
            <a:ext cx="4937760" cy="402336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8C8C3D-BAC7-4BF7-BCBC-0A4336D72B5A}"/>
              </a:ext>
            </a:extLst>
          </p:cNvPr>
          <p:cNvSpPr txBox="1">
            <a:spLocks noGrp="1"/>
          </p:cNvSpPr>
          <p:nvPr>
            <p:ph idx="2"/>
          </p:nvPr>
        </p:nvSpPr>
        <p:spPr>
          <a:xfrm>
            <a:off x="6217920" y="1845734"/>
            <a:ext cx="4937760" cy="402336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313C19-257E-4990-9A1F-6E4FF3DC0A6C}"/>
              </a:ext>
            </a:extLst>
          </p:cNvPr>
          <p:cNvSpPr txBox="1">
            <a:spLocks noGrp="1"/>
          </p:cNvSpPr>
          <p:nvPr>
            <p:ph type="dt" sz="quarter" idx="7"/>
          </p:nvPr>
        </p:nvSpPr>
        <p:spPr>
          <a:xfrm>
            <a:off x="1097280" y="6459787"/>
            <a:ext cx="247227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132954FD-9E32-43DB-82DE-BB39A2624805}" type="datetime1">
              <a:rPr lang="en-GB"/>
              <a:pPr lvl="0"/>
              <a:t>09/07/2024</a:t>
            </a:fld>
            <a:endParaRPr lang="en-GB"/>
          </a:p>
        </p:txBody>
      </p:sp>
      <p:sp>
        <p:nvSpPr>
          <p:cNvPr id="6" name="Footer Placeholder 5">
            <a:extLst>
              <a:ext uri="{FF2B5EF4-FFF2-40B4-BE49-F238E27FC236}">
                <a16:creationId xmlns:a16="http://schemas.microsoft.com/office/drawing/2014/main" id="{6A89B759-7F76-4151-8CC6-D528A4E2DFEB}"/>
              </a:ext>
            </a:extLst>
          </p:cNvPr>
          <p:cNvSpPr txBox="1">
            <a:spLocks noGrp="1"/>
          </p:cNvSpPr>
          <p:nvPr>
            <p:ph type="ftr" sz="quarter" idx="9"/>
          </p:nvPr>
        </p:nvSpPr>
        <p:spPr>
          <a:xfrm>
            <a:off x="3686184" y="6459787"/>
            <a:ext cx="4822801"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endParaRPr lang="en-GB"/>
          </a:p>
        </p:txBody>
      </p:sp>
      <p:sp>
        <p:nvSpPr>
          <p:cNvPr id="7" name="Slide Number Placeholder 6">
            <a:extLst>
              <a:ext uri="{FF2B5EF4-FFF2-40B4-BE49-F238E27FC236}">
                <a16:creationId xmlns:a16="http://schemas.microsoft.com/office/drawing/2014/main" id="{4A0573AF-45D1-4402-A711-8C6D299E7585}"/>
              </a:ext>
            </a:extLst>
          </p:cNvPr>
          <p:cNvSpPr txBox="1">
            <a:spLocks noGrp="1"/>
          </p:cNvSpPr>
          <p:nvPr>
            <p:ph type="sldNum" sz="quarter" idx="8"/>
          </p:nvPr>
        </p:nvSpPr>
        <p:spPr>
          <a:xfrm>
            <a:off x="9900455" y="6459787"/>
            <a:ext cx="131202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8C66371F-A4AB-4FDA-933C-8BC76D3CD7D5}" type="slidenum">
              <a:t>‹#›</a:t>
            </a:fld>
            <a:endParaRPr lang="en-GB"/>
          </a:p>
        </p:txBody>
      </p:sp>
    </p:spTree>
    <p:extLst>
      <p:ext uri="{BB962C8B-B14F-4D97-AF65-F5344CB8AC3E}">
        <p14:creationId xmlns:p14="http://schemas.microsoft.com/office/powerpoint/2010/main" val="31216678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54BA8118-9EC8-47F9-8B80-464F270DAE65}"/>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1886F3CA-E48C-4E28-937E-99BF158B048D}"/>
              </a:ext>
            </a:extLst>
          </p:cNvPr>
          <p:cNvSpPr txBox="1">
            <a:spLocks noGrp="1"/>
          </p:cNvSpPr>
          <p:nvPr>
            <p:ph type="body" idx="1"/>
          </p:nvPr>
        </p:nvSpPr>
        <p:spPr>
          <a:xfrm>
            <a:off x="1097280" y="1846054"/>
            <a:ext cx="4937760" cy="736284"/>
          </a:xfrm>
        </p:spPr>
        <p:txBody>
          <a:bodyPr lIns="91440" rIns="91440" anchor="ctr"/>
          <a:lstStyle>
            <a:lvl1pPr marL="0" indent="0">
              <a:buNone/>
              <a:defRPr cap="all">
                <a:solidFill>
                  <a:srgbClr val="505046"/>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E882D7E2-FCAB-442C-92A7-CAAC733E5A9A}"/>
              </a:ext>
            </a:extLst>
          </p:cNvPr>
          <p:cNvSpPr txBox="1">
            <a:spLocks noGrp="1"/>
          </p:cNvSpPr>
          <p:nvPr>
            <p:ph idx="2"/>
          </p:nvPr>
        </p:nvSpPr>
        <p:spPr>
          <a:xfrm>
            <a:off x="1097280" y="2582329"/>
            <a:ext cx="4937760" cy="337819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D12225-C5F8-468E-914D-F059A1A98667}"/>
              </a:ext>
            </a:extLst>
          </p:cNvPr>
          <p:cNvSpPr txBox="1">
            <a:spLocks noGrp="1"/>
          </p:cNvSpPr>
          <p:nvPr>
            <p:ph type="body" idx="3"/>
          </p:nvPr>
        </p:nvSpPr>
        <p:spPr>
          <a:xfrm>
            <a:off x="6217920" y="1846054"/>
            <a:ext cx="4937760" cy="736284"/>
          </a:xfrm>
        </p:spPr>
        <p:txBody>
          <a:bodyPr lIns="91440" rIns="91440" anchor="ctr"/>
          <a:lstStyle>
            <a:lvl1pPr marL="0" indent="0">
              <a:buNone/>
              <a:defRPr cap="all">
                <a:solidFill>
                  <a:srgbClr val="505046"/>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20314167-0364-409B-8DCD-B6CDA0B3BB16}"/>
              </a:ext>
            </a:extLst>
          </p:cNvPr>
          <p:cNvSpPr txBox="1">
            <a:spLocks noGrp="1"/>
          </p:cNvSpPr>
          <p:nvPr>
            <p:ph idx="4"/>
          </p:nvPr>
        </p:nvSpPr>
        <p:spPr>
          <a:xfrm>
            <a:off x="6217920" y="2582329"/>
            <a:ext cx="4937760" cy="337819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8627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3523-066F-4166-950D-0C50FF819AA7}"/>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1A97AA8F-17D0-4FD9-8C74-6239FA8B8B62}"/>
              </a:ext>
            </a:extLst>
          </p:cNvPr>
          <p:cNvSpPr txBox="1">
            <a:spLocks noGrp="1"/>
          </p:cNvSpPr>
          <p:nvPr>
            <p:ph type="dt" sz="quarter" idx="7"/>
          </p:nvPr>
        </p:nvSpPr>
        <p:spPr>
          <a:xfrm>
            <a:off x="1097280" y="6459787"/>
            <a:ext cx="247227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09C27DE5-C561-48DA-8357-D77A568AD95B}" type="datetime1">
              <a:rPr lang="en-GB"/>
              <a:pPr lvl="0"/>
              <a:t>09/07/2024</a:t>
            </a:fld>
            <a:endParaRPr lang="en-GB"/>
          </a:p>
        </p:txBody>
      </p:sp>
      <p:sp>
        <p:nvSpPr>
          <p:cNvPr id="4" name="Footer Placeholder 3">
            <a:extLst>
              <a:ext uri="{FF2B5EF4-FFF2-40B4-BE49-F238E27FC236}">
                <a16:creationId xmlns:a16="http://schemas.microsoft.com/office/drawing/2014/main" id="{4C148751-4EF9-40B6-B531-542BBCE32CF2}"/>
              </a:ext>
            </a:extLst>
          </p:cNvPr>
          <p:cNvSpPr txBox="1">
            <a:spLocks noGrp="1"/>
          </p:cNvSpPr>
          <p:nvPr>
            <p:ph type="ftr" sz="quarter" idx="9"/>
          </p:nvPr>
        </p:nvSpPr>
        <p:spPr>
          <a:xfrm>
            <a:off x="3686184" y="6459787"/>
            <a:ext cx="4822801"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endParaRPr lang="en-GB"/>
          </a:p>
        </p:txBody>
      </p:sp>
      <p:sp>
        <p:nvSpPr>
          <p:cNvPr id="5" name="Slide Number Placeholder 4">
            <a:extLst>
              <a:ext uri="{FF2B5EF4-FFF2-40B4-BE49-F238E27FC236}">
                <a16:creationId xmlns:a16="http://schemas.microsoft.com/office/drawing/2014/main" id="{64CDA56D-B8CF-43AF-974A-323B109DB49B}"/>
              </a:ext>
            </a:extLst>
          </p:cNvPr>
          <p:cNvSpPr txBox="1">
            <a:spLocks noGrp="1"/>
          </p:cNvSpPr>
          <p:nvPr>
            <p:ph type="sldNum" sz="quarter" idx="8"/>
          </p:nvPr>
        </p:nvSpPr>
        <p:spPr>
          <a:xfrm>
            <a:off x="9900455" y="6459787"/>
            <a:ext cx="131202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7BF92544-F566-4476-A6AD-838537B7CBB0}" type="slidenum">
              <a:t>‹#›</a:t>
            </a:fld>
            <a:endParaRPr lang="en-GB"/>
          </a:p>
        </p:txBody>
      </p:sp>
    </p:spTree>
    <p:extLst>
      <p:ext uri="{BB962C8B-B14F-4D97-AF65-F5344CB8AC3E}">
        <p14:creationId xmlns:p14="http://schemas.microsoft.com/office/powerpoint/2010/main" val="301848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CFC476-6D61-4DAE-8009-34BAC481318C}"/>
              </a:ext>
            </a:extLst>
          </p:cNvPr>
          <p:cNvSpPr/>
          <p:nvPr/>
        </p:nvSpPr>
        <p:spPr>
          <a:xfrm>
            <a:off x="3172" y="6400800"/>
            <a:ext cx="12188823" cy="457200"/>
          </a:xfrm>
          <a:prstGeom prst="rect">
            <a:avLst/>
          </a:prstGeom>
          <a:solidFill>
            <a:srgbClr val="FFBD4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Date Placeholder 6">
            <a:extLst>
              <a:ext uri="{FF2B5EF4-FFF2-40B4-BE49-F238E27FC236}">
                <a16:creationId xmlns:a16="http://schemas.microsoft.com/office/drawing/2014/main" id="{CBBB5AB0-1A38-470F-A466-323E822A0984}"/>
              </a:ext>
            </a:extLst>
          </p:cNvPr>
          <p:cNvSpPr txBox="1">
            <a:spLocks noGrp="1"/>
          </p:cNvSpPr>
          <p:nvPr>
            <p:ph type="dt" sz="quarter" idx="7"/>
          </p:nvPr>
        </p:nvSpPr>
        <p:spPr>
          <a:xfrm>
            <a:off x="1097280" y="6459787"/>
            <a:ext cx="247227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373A36"/>
                </a:solidFill>
                <a:uFillTx/>
                <a:latin typeface="Arial"/>
              </a:defRPr>
            </a:lvl1pPr>
          </a:lstStyle>
          <a:p>
            <a:pPr lvl="0"/>
            <a:fld id="{45CD2EB3-A6F6-4307-B628-27A5E24A9C87}" type="datetime1">
              <a:rPr lang="en-GB"/>
              <a:pPr lvl="0"/>
              <a:t>09/07/2024</a:t>
            </a:fld>
            <a:endParaRPr lang="en-GB"/>
          </a:p>
        </p:txBody>
      </p:sp>
      <p:sp>
        <p:nvSpPr>
          <p:cNvPr id="4" name="Footer Placeholder 7">
            <a:extLst>
              <a:ext uri="{FF2B5EF4-FFF2-40B4-BE49-F238E27FC236}">
                <a16:creationId xmlns:a16="http://schemas.microsoft.com/office/drawing/2014/main" id="{E73FDA3B-18DE-4573-81DC-7177EA30B37A}"/>
              </a:ext>
            </a:extLst>
          </p:cNvPr>
          <p:cNvSpPr txBox="1">
            <a:spLocks noGrp="1"/>
          </p:cNvSpPr>
          <p:nvPr>
            <p:ph type="ftr" sz="quarter" idx="9"/>
          </p:nvPr>
        </p:nvSpPr>
        <p:spPr>
          <a:xfrm>
            <a:off x="3686184" y="6459787"/>
            <a:ext cx="4822801"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endParaRPr lang="en-GB"/>
          </a:p>
        </p:txBody>
      </p:sp>
      <p:sp>
        <p:nvSpPr>
          <p:cNvPr id="5" name="Slide Number Placeholder 8">
            <a:extLst>
              <a:ext uri="{FF2B5EF4-FFF2-40B4-BE49-F238E27FC236}">
                <a16:creationId xmlns:a16="http://schemas.microsoft.com/office/drawing/2014/main" id="{E99C1A94-CAF1-4698-B70C-D27FF1FDB758}"/>
              </a:ext>
            </a:extLst>
          </p:cNvPr>
          <p:cNvSpPr txBox="1">
            <a:spLocks noGrp="1"/>
          </p:cNvSpPr>
          <p:nvPr>
            <p:ph type="sldNum" sz="quarter" idx="8"/>
          </p:nvPr>
        </p:nvSpPr>
        <p:spPr>
          <a:xfrm>
            <a:off x="9900455" y="6459787"/>
            <a:ext cx="131202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929C827C-77A0-48A8-9741-53F6B64BCBE1}" type="slidenum">
              <a:t>‹#›</a:t>
            </a:fld>
            <a:endParaRPr lang="en-GB"/>
          </a:p>
        </p:txBody>
      </p:sp>
    </p:spTree>
    <p:extLst>
      <p:ext uri="{BB962C8B-B14F-4D97-AF65-F5344CB8AC3E}">
        <p14:creationId xmlns:p14="http://schemas.microsoft.com/office/powerpoint/2010/main" val="180055088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8AEAD59-3E66-4845-BA8A-58C1B1C3621B}"/>
              </a:ext>
            </a:extLst>
          </p:cNvPr>
          <p:cNvSpPr/>
          <p:nvPr/>
        </p:nvSpPr>
        <p:spPr>
          <a:xfrm>
            <a:off x="18" y="0"/>
            <a:ext cx="4050792" cy="6858000"/>
          </a:xfrm>
          <a:prstGeom prst="rect">
            <a:avLst/>
          </a:prstGeom>
          <a:solidFill>
            <a:srgbClr val="FFBD4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79D0205C-F3A3-427A-B530-3A0058751FC0}"/>
              </a:ext>
            </a:extLst>
          </p:cNvPr>
          <p:cNvSpPr txBox="1">
            <a:spLocks noGrp="1"/>
          </p:cNvSpPr>
          <p:nvPr>
            <p:ph type="title"/>
          </p:nvPr>
        </p:nvSpPr>
        <p:spPr>
          <a:xfrm>
            <a:off x="457200" y="594360"/>
            <a:ext cx="3200400" cy="2286000"/>
          </a:xfrm>
        </p:spPr>
        <p:txBody>
          <a:bodyPr/>
          <a:lstStyle>
            <a:lvl1pPr>
              <a:defRPr sz="3600">
                <a:solidFill>
                  <a:srgbClr val="373A36"/>
                </a:solidFill>
              </a:defRPr>
            </a:lvl1pPr>
          </a:lstStyle>
          <a:p>
            <a:pPr lvl="0"/>
            <a:r>
              <a:rPr lang="en-US"/>
              <a:t>Click to edit Master title style</a:t>
            </a:r>
          </a:p>
        </p:txBody>
      </p:sp>
      <p:sp>
        <p:nvSpPr>
          <p:cNvPr id="4" name="Content Placeholder 2">
            <a:extLst>
              <a:ext uri="{FF2B5EF4-FFF2-40B4-BE49-F238E27FC236}">
                <a16:creationId xmlns:a16="http://schemas.microsoft.com/office/drawing/2014/main" id="{EA028FDA-6AF3-48D2-9355-889E02861B11}"/>
              </a:ext>
            </a:extLst>
          </p:cNvPr>
          <p:cNvSpPr txBox="1">
            <a:spLocks noGrp="1"/>
          </p:cNvSpPr>
          <p:nvPr>
            <p:ph idx="1"/>
          </p:nvPr>
        </p:nvSpPr>
        <p:spPr>
          <a:xfrm>
            <a:off x="4800600" y="731520"/>
            <a:ext cx="6492240" cy="52578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17891EA7-50DF-4AA6-8BF3-AACF1109749D}"/>
              </a:ext>
            </a:extLst>
          </p:cNvPr>
          <p:cNvSpPr txBox="1">
            <a:spLocks noGrp="1"/>
          </p:cNvSpPr>
          <p:nvPr>
            <p:ph type="body" idx="2"/>
          </p:nvPr>
        </p:nvSpPr>
        <p:spPr>
          <a:xfrm>
            <a:off x="457200" y="2926080"/>
            <a:ext cx="3200400" cy="3379119"/>
          </a:xfrm>
        </p:spPr>
        <p:txBody>
          <a:bodyPr lIns="91440" rIns="91440"/>
          <a:lstStyle>
            <a:lvl1pPr marL="0" indent="0">
              <a:buNone/>
              <a:defRPr sz="1500">
                <a:solidFill>
                  <a:srgbClr val="373A36"/>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6FD04122-F159-4663-AF2F-0721BC8BF587}"/>
              </a:ext>
            </a:extLst>
          </p:cNvPr>
          <p:cNvSpPr txBox="1">
            <a:spLocks noGrp="1"/>
          </p:cNvSpPr>
          <p:nvPr>
            <p:ph type="dt" sz="quarter" idx="7"/>
          </p:nvPr>
        </p:nvSpPr>
        <p:spPr>
          <a:xfrm>
            <a:off x="465511" y="6459787"/>
            <a:ext cx="261851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373A36"/>
                </a:solidFill>
                <a:uFillTx/>
                <a:latin typeface="Arial"/>
              </a:defRPr>
            </a:lvl1pPr>
          </a:lstStyle>
          <a:p>
            <a:pPr lvl="0"/>
            <a:fld id="{294E0855-D430-4B55-921D-36DCD37A9A4F}" type="datetime1">
              <a:rPr lang="en-GB"/>
              <a:pPr lvl="0"/>
              <a:t>09/07/2024</a:t>
            </a:fld>
            <a:endParaRPr lang="en-GB"/>
          </a:p>
        </p:txBody>
      </p:sp>
      <p:sp>
        <p:nvSpPr>
          <p:cNvPr id="7" name="Footer Placeholder 5">
            <a:extLst>
              <a:ext uri="{FF2B5EF4-FFF2-40B4-BE49-F238E27FC236}">
                <a16:creationId xmlns:a16="http://schemas.microsoft.com/office/drawing/2014/main" id="{DE116D34-97FD-49CF-8901-40334BEFCAC8}"/>
              </a:ext>
            </a:extLst>
          </p:cNvPr>
          <p:cNvSpPr txBox="1">
            <a:spLocks noGrp="1"/>
          </p:cNvSpPr>
          <p:nvPr>
            <p:ph type="ftr" sz="quarter" idx="9"/>
          </p:nvPr>
        </p:nvSpPr>
        <p:spPr>
          <a:xfrm>
            <a:off x="4800600" y="6459787"/>
            <a:ext cx="464819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505046"/>
                </a:solidFill>
                <a:uFillTx/>
                <a:latin typeface="Arial"/>
              </a:defRPr>
            </a:lvl1pPr>
          </a:lstStyle>
          <a:p>
            <a:pPr lvl="0"/>
            <a:endParaRPr lang="en-GB"/>
          </a:p>
        </p:txBody>
      </p:sp>
      <p:sp>
        <p:nvSpPr>
          <p:cNvPr id="8" name="Slide Number Placeholder 6">
            <a:extLst>
              <a:ext uri="{FF2B5EF4-FFF2-40B4-BE49-F238E27FC236}">
                <a16:creationId xmlns:a16="http://schemas.microsoft.com/office/drawing/2014/main" id="{5159D910-5B75-412F-86A4-AAB1EEFD1CA0}"/>
              </a:ext>
            </a:extLst>
          </p:cNvPr>
          <p:cNvSpPr txBox="1">
            <a:spLocks noGrp="1"/>
          </p:cNvSpPr>
          <p:nvPr>
            <p:ph type="sldNum" sz="quarter" idx="8"/>
          </p:nvPr>
        </p:nvSpPr>
        <p:spPr>
          <a:xfrm>
            <a:off x="9900455" y="6459787"/>
            <a:ext cx="131202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505046"/>
                </a:solidFill>
                <a:uFillTx/>
                <a:latin typeface="Arial"/>
              </a:defRPr>
            </a:lvl1pPr>
          </a:lstStyle>
          <a:p>
            <a:pPr lvl="0"/>
            <a:fld id="{683325C3-D87C-43D6-9280-83BFD8797479}" type="slidenum">
              <a:t>‹#›</a:t>
            </a:fld>
            <a:endParaRPr lang="en-GB"/>
          </a:p>
        </p:txBody>
      </p:sp>
    </p:spTree>
    <p:extLst>
      <p:ext uri="{BB962C8B-B14F-4D97-AF65-F5344CB8AC3E}">
        <p14:creationId xmlns:p14="http://schemas.microsoft.com/office/powerpoint/2010/main" val="116974245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55B5523-6093-4830-8BB9-F4CE195F77C6}"/>
              </a:ext>
            </a:extLst>
          </p:cNvPr>
          <p:cNvSpPr/>
          <p:nvPr/>
        </p:nvSpPr>
        <p:spPr>
          <a:xfrm>
            <a:off x="0" y="4953003"/>
            <a:ext cx="12188823" cy="1904996"/>
          </a:xfrm>
          <a:prstGeom prst="rect">
            <a:avLst/>
          </a:prstGeom>
          <a:solidFill>
            <a:srgbClr val="FFBD4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2992AA62-523A-4000-91F1-12B09C7F900A}"/>
              </a:ext>
            </a:extLst>
          </p:cNvPr>
          <p:cNvSpPr txBox="1">
            <a:spLocks noGrp="1"/>
          </p:cNvSpPr>
          <p:nvPr>
            <p:ph type="title"/>
          </p:nvPr>
        </p:nvSpPr>
        <p:spPr>
          <a:xfrm>
            <a:off x="1097280" y="5074920"/>
            <a:ext cx="10113264" cy="822960"/>
          </a:xfrm>
        </p:spPr>
        <p:txBody>
          <a:bodyPr tIns="0" bIns="0">
            <a:noAutofit/>
          </a:bodyPr>
          <a:lstStyle>
            <a:lvl1pPr>
              <a:defRPr sz="3600">
                <a:solidFill>
                  <a:srgbClr val="373A36"/>
                </a:solidFill>
              </a:defRPr>
            </a:lvl1pPr>
          </a:lstStyle>
          <a:p>
            <a:pPr lvl="0"/>
            <a:r>
              <a:rPr lang="en-US"/>
              <a:t>Click to edit Master title style</a:t>
            </a:r>
          </a:p>
        </p:txBody>
      </p:sp>
      <p:sp>
        <p:nvSpPr>
          <p:cNvPr id="4" name="Picture Placeholder 2">
            <a:extLst>
              <a:ext uri="{FF2B5EF4-FFF2-40B4-BE49-F238E27FC236}">
                <a16:creationId xmlns:a16="http://schemas.microsoft.com/office/drawing/2014/main" id="{CF49E739-BB9B-427A-83D1-045A434BC09B}"/>
              </a:ext>
            </a:extLst>
          </p:cNvPr>
          <p:cNvSpPr txBox="1">
            <a:spLocks noGrp="1"/>
          </p:cNvSpPr>
          <p:nvPr>
            <p:ph type="pic" idx="1"/>
          </p:nvPr>
        </p:nvSpPr>
        <p:spPr>
          <a:xfrm>
            <a:off x="18" y="0"/>
            <a:ext cx="12191987" cy="4915073"/>
          </a:xfrm>
          <a:blipFill>
            <a:blip r:embed="rId2"/>
            <a:stretch>
              <a:fillRect/>
            </a:stretch>
          </a:blipFill>
        </p:spPr>
        <p:txBody>
          <a:bodyPr lIns="457200" tIns="457200"/>
          <a:lstStyle>
            <a:lvl1pPr marL="0" indent="0">
              <a:buNone/>
              <a:defRPr sz="3200">
                <a:solidFill>
                  <a:srgbClr val="FFFFFF"/>
                </a:solidFill>
              </a:defRPr>
            </a:lvl1pPr>
          </a:lstStyle>
          <a:p>
            <a:pPr lvl="0"/>
            <a:r>
              <a:rPr lang="en-US"/>
              <a:t>Click icon to add picture</a:t>
            </a:r>
          </a:p>
        </p:txBody>
      </p:sp>
      <p:sp>
        <p:nvSpPr>
          <p:cNvPr id="5" name="Text Placeholder 3">
            <a:extLst>
              <a:ext uri="{FF2B5EF4-FFF2-40B4-BE49-F238E27FC236}">
                <a16:creationId xmlns:a16="http://schemas.microsoft.com/office/drawing/2014/main" id="{C5E3CAB3-2882-4D45-8C0E-68A948B1458C}"/>
              </a:ext>
            </a:extLst>
          </p:cNvPr>
          <p:cNvSpPr txBox="1">
            <a:spLocks noGrp="1"/>
          </p:cNvSpPr>
          <p:nvPr>
            <p:ph type="body" idx="2"/>
          </p:nvPr>
        </p:nvSpPr>
        <p:spPr>
          <a:xfrm>
            <a:off x="1097280" y="5907024"/>
            <a:ext cx="10113264" cy="594360"/>
          </a:xfrm>
        </p:spPr>
        <p:txBody>
          <a:bodyPr lIns="91440" tIns="0" rIns="91440" bIns="0"/>
          <a:lstStyle>
            <a:lvl1pPr marL="0" indent="0">
              <a:spcBef>
                <a:spcPts val="0"/>
              </a:spcBef>
              <a:spcAft>
                <a:spcPts val="600"/>
              </a:spcAft>
              <a:buNone/>
              <a:defRPr sz="1500">
                <a:solidFill>
                  <a:srgbClr val="373A36"/>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C427C82B-3512-45EA-AAE0-BA2C06D0D30F}"/>
              </a:ext>
            </a:extLst>
          </p:cNvPr>
          <p:cNvSpPr txBox="1">
            <a:spLocks noGrp="1"/>
          </p:cNvSpPr>
          <p:nvPr>
            <p:ph type="dt" sz="quarter" idx="7"/>
          </p:nvPr>
        </p:nvSpPr>
        <p:spPr>
          <a:xfrm>
            <a:off x="1097280" y="6459787"/>
            <a:ext cx="247227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373A36"/>
                </a:solidFill>
                <a:uFillTx/>
                <a:latin typeface="Arial"/>
              </a:defRPr>
            </a:lvl1pPr>
          </a:lstStyle>
          <a:p>
            <a:pPr lvl="0"/>
            <a:fld id="{8F4D5DEE-AC4A-4280-9EA5-CF529207422D}" type="datetime1">
              <a:rPr lang="en-GB"/>
              <a:pPr lvl="0"/>
              <a:t>09/07/2024</a:t>
            </a:fld>
            <a:endParaRPr lang="en-GB"/>
          </a:p>
        </p:txBody>
      </p:sp>
      <p:sp>
        <p:nvSpPr>
          <p:cNvPr id="7" name="Footer Placeholder 5">
            <a:extLst>
              <a:ext uri="{FF2B5EF4-FFF2-40B4-BE49-F238E27FC236}">
                <a16:creationId xmlns:a16="http://schemas.microsoft.com/office/drawing/2014/main" id="{0A050048-EB41-4EF5-A9B0-7870352D3C30}"/>
              </a:ext>
            </a:extLst>
          </p:cNvPr>
          <p:cNvSpPr txBox="1">
            <a:spLocks noGrp="1"/>
          </p:cNvSpPr>
          <p:nvPr>
            <p:ph type="ftr" sz="quarter" idx="9"/>
          </p:nvPr>
        </p:nvSpPr>
        <p:spPr>
          <a:xfrm>
            <a:off x="3686184" y="6459787"/>
            <a:ext cx="4822801"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endParaRPr lang="en-GB"/>
          </a:p>
        </p:txBody>
      </p:sp>
      <p:sp>
        <p:nvSpPr>
          <p:cNvPr id="8" name="Slide Number Placeholder 6">
            <a:extLst>
              <a:ext uri="{FF2B5EF4-FFF2-40B4-BE49-F238E27FC236}">
                <a16:creationId xmlns:a16="http://schemas.microsoft.com/office/drawing/2014/main" id="{D32F3077-8223-46D2-B38D-DBF19B41CC34}"/>
              </a:ext>
            </a:extLst>
          </p:cNvPr>
          <p:cNvSpPr txBox="1">
            <a:spLocks noGrp="1"/>
          </p:cNvSpPr>
          <p:nvPr>
            <p:ph type="sldNum" sz="quarter" idx="8"/>
          </p:nvPr>
        </p:nvSpPr>
        <p:spPr>
          <a:xfrm>
            <a:off x="9900455" y="6459787"/>
            <a:ext cx="131202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rial"/>
              </a:defRPr>
            </a:lvl1pPr>
          </a:lstStyle>
          <a:p>
            <a:pPr lvl="0"/>
            <a:fld id="{2382AF6F-37C9-488D-AFAE-659556774080}" type="slidenum">
              <a:t>‹#›</a:t>
            </a:fld>
            <a:endParaRPr lang="en-GB"/>
          </a:p>
        </p:txBody>
      </p:sp>
    </p:spTree>
    <p:extLst>
      <p:ext uri="{BB962C8B-B14F-4D97-AF65-F5344CB8AC3E}">
        <p14:creationId xmlns:p14="http://schemas.microsoft.com/office/powerpoint/2010/main" val="259673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10B889-4091-44D7-A292-52DF18F5DAF3}"/>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6C291F3D-B5B8-4C1E-A16A-035EDA7CBA6F}"/>
              </a:ext>
            </a:extLst>
          </p:cNvPr>
          <p:cNvSpPr txBox="1">
            <a:spLocks noGrp="1"/>
          </p:cNvSpPr>
          <p:nvPr>
            <p:ph type="body" idx="1"/>
          </p:nvPr>
        </p:nvSpPr>
        <p:spPr>
          <a:xfrm>
            <a:off x="1097280" y="1845734"/>
            <a:ext cx="10058400" cy="4023360"/>
          </a:xfrm>
          <a:prstGeom prst="rect">
            <a:avLst/>
          </a:prstGeom>
          <a:noFill/>
          <a:ln>
            <a:noFill/>
          </a:ln>
        </p:spPr>
        <p:txBody>
          <a:bodyPr vert="horz" wrap="square" lIns="0" tIns="45720" rIns="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85000"/>
        </a:lnSpc>
        <a:spcBef>
          <a:spcPts val="0"/>
        </a:spcBef>
        <a:spcAft>
          <a:spcPts val="0"/>
        </a:spcAft>
        <a:buNone/>
        <a:tabLst/>
        <a:defRPr lang="en-US" sz="4800" b="0" i="0" u="none" strike="noStrike" kern="1200" cap="none" spc="-50" baseline="0">
          <a:solidFill>
            <a:srgbClr val="404040"/>
          </a:solidFill>
          <a:uFillTx/>
          <a:latin typeface="Arial" pitchFamily="34"/>
        </a:defRPr>
      </a:lvl1pPr>
    </p:titleStyle>
    <p:bodyStyle>
      <a:lvl1pPr marL="91440" marR="0" lvl="0" indent="-91440" algn="l" defTabSz="914400" rtl="0" fontAlgn="auto" hangingPunct="1">
        <a:lnSpc>
          <a:spcPct val="90000"/>
        </a:lnSpc>
        <a:spcBef>
          <a:spcPts val="1200"/>
        </a:spcBef>
        <a:spcAft>
          <a:spcPts val="200"/>
        </a:spcAft>
        <a:buClr>
          <a:srgbClr val="E84C22"/>
        </a:buClr>
        <a:buSzPct val="100000"/>
        <a:buFont typeface="Calibri" pitchFamily="34"/>
        <a:buChar char=" "/>
        <a:tabLst/>
        <a:defRPr lang="en-US" sz="2000" b="0" i="0" u="none" strike="noStrike" kern="1200" cap="none" spc="0" baseline="0">
          <a:solidFill>
            <a:srgbClr val="404040"/>
          </a:solidFill>
          <a:uFillTx/>
          <a:latin typeface="Arial" pitchFamily="34"/>
        </a:defRPr>
      </a:lvl1pPr>
      <a:lvl2pPr marL="384048" marR="0" lvl="1" indent="-182880" algn="l" defTabSz="914400" rtl="0" fontAlgn="auto" hangingPunct="1">
        <a:lnSpc>
          <a:spcPct val="90000"/>
        </a:lnSpc>
        <a:spcBef>
          <a:spcPts val="200"/>
        </a:spcBef>
        <a:spcAft>
          <a:spcPts val="400"/>
        </a:spcAft>
        <a:buClr>
          <a:srgbClr val="E84C22"/>
        </a:buClr>
        <a:buSzPct val="100000"/>
        <a:buFont typeface="Calibri" pitchFamily="34"/>
        <a:buChar char="◦"/>
        <a:tabLst/>
        <a:defRPr lang="en-US" sz="1800" b="0" i="0" u="none" strike="noStrike" kern="1200" cap="none" spc="0" baseline="0">
          <a:solidFill>
            <a:srgbClr val="404040"/>
          </a:solidFill>
          <a:uFillTx/>
          <a:latin typeface="Arial" pitchFamily="34"/>
        </a:defRPr>
      </a:lvl2pPr>
      <a:lvl3pPr marL="566928" marR="0" lvl="2" indent="-182880" algn="l" defTabSz="914400" rtl="0" fontAlgn="auto" hangingPunct="1">
        <a:lnSpc>
          <a:spcPct val="90000"/>
        </a:lnSpc>
        <a:spcBef>
          <a:spcPts val="200"/>
        </a:spcBef>
        <a:spcAft>
          <a:spcPts val="400"/>
        </a:spcAft>
        <a:buClr>
          <a:srgbClr val="E84C22"/>
        </a:buClr>
        <a:buSzPct val="100000"/>
        <a:buFont typeface="Calibri" pitchFamily="34"/>
        <a:buChar char="◦"/>
        <a:tabLst/>
        <a:defRPr lang="en-US" sz="1400" b="0" i="0" u="none" strike="noStrike" kern="1200" cap="none" spc="0" baseline="0">
          <a:solidFill>
            <a:srgbClr val="404040"/>
          </a:solidFill>
          <a:uFillTx/>
          <a:latin typeface="Arial" pitchFamily="34"/>
        </a:defRPr>
      </a:lvl3pPr>
      <a:lvl4pPr marL="749808" marR="0" lvl="3" indent="-182880" algn="l" defTabSz="914400" rtl="0" fontAlgn="auto" hangingPunct="1">
        <a:lnSpc>
          <a:spcPct val="90000"/>
        </a:lnSpc>
        <a:spcBef>
          <a:spcPts val="200"/>
        </a:spcBef>
        <a:spcAft>
          <a:spcPts val="400"/>
        </a:spcAft>
        <a:buClr>
          <a:srgbClr val="E84C22"/>
        </a:buClr>
        <a:buSzPct val="100000"/>
        <a:buFont typeface="Calibri" pitchFamily="34"/>
        <a:buChar char="◦"/>
        <a:tabLst/>
        <a:defRPr lang="en-US" sz="1400" b="0" i="0" u="none" strike="noStrike" kern="1200" cap="none" spc="0" baseline="0">
          <a:solidFill>
            <a:srgbClr val="404040"/>
          </a:solidFill>
          <a:uFillTx/>
          <a:latin typeface="Arial" pitchFamily="34"/>
        </a:defRPr>
      </a:lvl4pPr>
      <a:lvl5pPr marL="932688" marR="0" lvl="4" indent="-182880" algn="l" defTabSz="914400" rtl="0" fontAlgn="auto" hangingPunct="1">
        <a:lnSpc>
          <a:spcPct val="90000"/>
        </a:lnSpc>
        <a:spcBef>
          <a:spcPts val="200"/>
        </a:spcBef>
        <a:spcAft>
          <a:spcPts val="400"/>
        </a:spcAft>
        <a:buClr>
          <a:srgbClr val="E84C22"/>
        </a:buClr>
        <a:buSzPct val="100000"/>
        <a:buFont typeface="Calibri" pitchFamily="34"/>
        <a:buChar char="◦"/>
        <a:tabLst/>
        <a:defRPr lang="en-US" sz="1400" b="0" i="0" u="none" strike="noStrike" kern="1200" cap="none" spc="0" baseline="0">
          <a:solidFill>
            <a:srgbClr val="404040"/>
          </a:solidFill>
          <a:uFillTx/>
          <a:latin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046922" y="6526696"/>
            <a:ext cx="3906078" cy="329231"/>
          </a:xfrm>
          <a:prstGeom prst="rect">
            <a:avLst/>
          </a:prstGeom>
        </p:spPr>
        <p:txBody>
          <a:bodyPr vert="horz" lIns="0" tIns="45720" rIns="91440" bIns="45720" rtlCol="0" anchor="ctr"/>
          <a:lstStyle>
            <a:lvl1pPr algn="l">
              <a:defRPr sz="1000">
                <a:solidFill>
                  <a:schemeClr val="bg1">
                    <a:lumMod val="75000"/>
                  </a:schemeClr>
                </a:solidFill>
              </a:defRPr>
            </a:lvl1pPr>
          </a:lstStyle>
          <a:p>
            <a:r>
              <a:rPr lang="en-US" dirty="0"/>
              <a:t>Independent Office for Police Conduct</a:t>
            </a:r>
          </a:p>
        </p:txBody>
      </p:sp>
      <p:sp>
        <p:nvSpPr>
          <p:cNvPr id="6" name="Slide Number Placeholder 5"/>
          <p:cNvSpPr>
            <a:spLocks noGrp="1"/>
          </p:cNvSpPr>
          <p:nvPr>
            <p:ph type="sldNum" sz="quarter" idx="4"/>
          </p:nvPr>
        </p:nvSpPr>
        <p:spPr>
          <a:xfrm>
            <a:off x="9180444" y="6526696"/>
            <a:ext cx="2507973" cy="329231"/>
          </a:xfrm>
          <a:prstGeom prst="rect">
            <a:avLst/>
          </a:prstGeom>
        </p:spPr>
        <p:txBody>
          <a:bodyPr vert="horz" lIns="91440" tIns="45720" rIns="91440" bIns="45720" rtlCol="0" anchor="ctr"/>
          <a:lstStyle>
            <a:lvl1pPr algn="r">
              <a:defRPr sz="1200">
                <a:solidFill>
                  <a:schemeClr val="tx1">
                    <a:tint val="75000"/>
                  </a:schemeClr>
                </a:solidFill>
              </a:defRPr>
            </a:lvl1pPr>
          </a:lstStyle>
          <a:p>
            <a:fld id="{5EC1863C-CF81-F546-A0BD-020B630DE564}" type="slidenum">
              <a:rPr lang="en-US" smtClean="0"/>
              <a:t>‹#›</a:t>
            </a:fld>
            <a:endParaRPr lang="en-US"/>
          </a:p>
        </p:txBody>
      </p:sp>
      <p:sp>
        <p:nvSpPr>
          <p:cNvPr id="2" name="Text Placeholder 1">
            <a:extLst>
              <a:ext uri="{FF2B5EF4-FFF2-40B4-BE49-F238E27FC236}">
                <a16:creationId xmlns:a16="http://schemas.microsoft.com/office/drawing/2014/main" id="{21EFAB4A-110E-6940-9A52-DCB6A61510AC}"/>
              </a:ext>
            </a:extLst>
          </p:cNvPr>
          <p:cNvSpPr>
            <a:spLocks noGrp="1"/>
          </p:cNvSpPr>
          <p:nvPr>
            <p:ph type="body" idx="1"/>
          </p:nvPr>
        </p:nvSpPr>
        <p:spPr>
          <a:xfrm>
            <a:off x="1046922" y="1825625"/>
            <a:ext cx="10515600" cy="435133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p:txBody>
      </p:sp>
      <p:sp>
        <p:nvSpPr>
          <p:cNvPr id="3" name="Title Placeholder 2">
            <a:extLst>
              <a:ext uri="{FF2B5EF4-FFF2-40B4-BE49-F238E27FC236}">
                <a16:creationId xmlns:a16="http://schemas.microsoft.com/office/drawing/2014/main" id="{5DAA0B7E-94AE-FD4E-9DE5-491EEE8A767E}"/>
              </a:ext>
            </a:extLst>
          </p:cNvPr>
          <p:cNvSpPr>
            <a:spLocks noGrp="1"/>
          </p:cNvSpPr>
          <p:nvPr>
            <p:ph type="title"/>
          </p:nvPr>
        </p:nvSpPr>
        <p:spPr>
          <a:xfrm>
            <a:off x="1046922" y="681036"/>
            <a:ext cx="10306878" cy="856215"/>
          </a:xfrm>
          <a:prstGeom prst="rect">
            <a:avLst/>
          </a:prstGeom>
        </p:spPr>
        <p:txBody>
          <a:bodyPr vert="horz" lIns="0" tIns="0" rIns="0" bIns="0" rtlCol="0" anchor="t" anchorCtr="0">
            <a:normAutofit/>
          </a:bodyPr>
          <a:lstStyle/>
          <a:p>
            <a:r>
              <a:rPr lang="en-GB" dirty="0"/>
              <a:t>Click to edit Master title style</a:t>
            </a:r>
            <a:endParaRPr lang="en-US" dirty="0"/>
          </a:p>
        </p:txBody>
      </p:sp>
    </p:spTree>
    <p:extLst>
      <p:ext uri="{BB962C8B-B14F-4D97-AF65-F5344CB8AC3E}">
        <p14:creationId xmlns:p14="http://schemas.microsoft.com/office/powerpoint/2010/main" val="3814118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3000" b="1" i="0" kern="1200" baseline="0">
          <a:solidFill>
            <a:srgbClr val="373A3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800"/>
        </a:lnSpc>
        <a:spcBef>
          <a:spcPts val="1000"/>
        </a:spcBef>
        <a:spcAft>
          <a:spcPts val="1200"/>
        </a:spcAft>
        <a:buFont typeface="Arial" panose="020B0604020202020204" pitchFamily="34" charset="0"/>
        <a:buNone/>
        <a:defRPr sz="2000" b="0" kern="1200" baseline="0">
          <a:solidFill>
            <a:srgbClr val="373A36"/>
          </a:solidFill>
          <a:latin typeface="Arial" panose="020B0604020202020204" pitchFamily="34" charset="0"/>
          <a:ea typeface="+mn-ea"/>
          <a:cs typeface="+mn-cs"/>
        </a:defRPr>
      </a:lvl1pPr>
      <a:lvl2pPr marL="457200" indent="0" algn="l" defTabSz="914400" rtl="0" eaLnBrk="1" latinLnBrk="0" hangingPunct="1">
        <a:lnSpc>
          <a:spcPts val="2400"/>
        </a:lnSpc>
        <a:spcBef>
          <a:spcPts val="500"/>
        </a:spcBef>
        <a:spcAft>
          <a:spcPts val="1200"/>
        </a:spcAft>
        <a:buFont typeface="Arial" panose="020B0604020202020204" pitchFamily="34" charset="0"/>
        <a:buNone/>
        <a:defRPr sz="1800" kern="1200" baseline="0">
          <a:solidFill>
            <a:srgbClr val="373A36"/>
          </a:solidFill>
          <a:latin typeface="Arial" panose="020B0604020202020204" pitchFamily="34" charset="0"/>
          <a:ea typeface="+mn-ea"/>
          <a:cs typeface="+mn-cs"/>
        </a:defRPr>
      </a:lvl2pPr>
      <a:lvl3pPr marL="914400" indent="0" algn="l" defTabSz="914400" rtl="0" eaLnBrk="1" latinLnBrk="0" hangingPunct="1">
        <a:lnSpc>
          <a:spcPts val="1680"/>
        </a:lnSpc>
        <a:spcBef>
          <a:spcPts val="500"/>
        </a:spcBef>
        <a:spcAft>
          <a:spcPts val="600"/>
        </a:spcAft>
        <a:buFont typeface="Arial" panose="020B0604020202020204" pitchFamily="34" charset="0"/>
        <a:buNone/>
        <a:defRPr sz="1400" kern="1200" baseline="0">
          <a:solidFill>
            <a:srgbClr val="373A36"/>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baseline="0">
          <a:solidFill>
            <a:srgbClr val="78767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emf"/><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mailto:HumanResources@policeconduct.gov.uk"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www.stonewall.org.uk/power-inclusive-workplaces" TargetMode="External"/><Relationship Id="rId2" Type="http://schemas.openxmlformats.org/officeDocument/2006/relationships/hyperlink" Target="https://www.policeconduct.gov.uk/cy/working-for-us" TargetMode="External"/><Relationship Id="rId1" Type="http://schemas.openxmlformats.org/officeDocument/2006/relationships/slideLayout" Target="../slideLayouts/slideLayout8.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mailto:jobs@policeconduct.gov.uk"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 Id="rId5" Type="http://schemas.openxmlformats.org/officeDocument/2006/relationships/image" Target="../media/image33.jpe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svg"/><Relationship Id="rId1" Type="http://schemas.openxmlformats.org/officeDocument/2006/relationships/slideLayout" Target="../slideLayouts/slideLayout19.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4C9382D-0440-41B1-AD61-F39D6A753195}"/>
              </a:ext>
            </a:extLst>
          </p:cNvPr>
          <p:cNvPicPr>
            <a:picLocks noChangeAspect="1"/>
          </p:cNvPicPr>
          <p:nvPr/>
        </p:nvPicPr>
        <p:blipFill>
          <a:blip r:embed="rId2" cstate="screen">
            <a:extLst>
              <a:ext uri="{28A0092B-C50C-407E-A947-70E740481C1C}">
                <a14:useLocalDpi xmlns:a14="http://schemas.microsoft.com/office/drawing/2010/main"/>
              </a:ext>
            </a:extLst>
          </a:blip>
          <a:srcRect l="-46"/>
          <a:stretch>
            <a:fillRect/>
          </a:stretch>
        </p:blipFill>
        <p:spPr>
          <a:xfrm>
            <a:off x="0" y="0"/>
            <a:ext cx="12186419" cy="3998689"/>
          </a:xfrm>
          <a:prstGeom prst="rect">
            <a:avLst/>
          </a:prstGeom>
          <a:noFill/>
          <a:ln cap="flat">
            <a:noFill/>
          </a:ln>
        </p:spPr>
      </p:pic>
      <p:pic>
        <p:nvPicPr>
          <p:cNvPr id="3" name="Content Placeholder 13">
            <a:extLst>
              <a:ext uri="{FF2B5EF4-FFF2-40B4-BE49-F238E27FC236}">
                <a16:creationId xmlns:a16="http://schemas.microsoft.com/office/drawing/2014/main" id="{F6878F9F-1423-4F30-9421-BDAA7A9BE837}"/>
              </a:ext>
              <a:ext uri="{C183D7F6-B498-43B3-948B-1728B52AA6E4}">
                <adec:decorative xmlns:adec="http://schemas.microsoft.com/office/drawing/2017/decorative" val="1"/>
              </a:ext>
            </a:extLst>
          </p:cNvPr>
          <p:cNvPicPr>
            <a:picLocks noGrp="1" noChangeAspect="1"/>
          </p:cNvPicPr>
          <p:nvPr>
            <p:ph idx="2"/>
          </p:nvPr>
        </p:nvPicPr>
        <p:blipFill>
          <a:blip r:embed="rId3" cstate="screen">
            <a:extLst>
              <a:ext uri="{28A0092B-C50C-407E-A947-70E740481C1C}">
                <a14:useLocalDpi xmlns:a14="http://schemas.microsoft.com/office/drawing/2010/main"/>
              </a:ext>
            </a:extLst>
          </a:blip>
          <a:stretch>
            <a:fillRect/>
          </a:stretch>
        </p:blipFill>
        <p:spPr>
          <a:xfrm>
            <a:off x="3053300" y="5889686"/>
            <a:ext cx="1289230" cy="620301"/>
          </a:xfrm>
        </p:spPr>
      </p:pic>
      <p:pic>
        <p:nvPicPr>
          <p:cNvPr id="4" name="Picture 19">
            <a:extLst>
              <a:ext uri="{FF2B5EF4-FFF2-40B4-BE49-F238E27FC236}">
                <a16:creationId xmlns:a16="http://schemas.microsoft.com/office/drawing/2014/main" id="{091E2704-C20F-40E9-B6B1-9BF5A681E99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67982" y="5889686"/>
            <a:ext cx="1528053" cy="733467"/>
          </a:xfrm>
          <a:prstGeom prst="rect">
            <a:avLst/>
          </a:prstGeom>
          <a:noFill/>
          <a:ln cap="flat">
            <a:noFill/>
          </a:ln>
        </p:spPr>
      </p:pic>
      <p:pic>
        <p:nvPicPr>
          <p:cNvPr id="5" name="Picture 17">
            <a:extLst>
              <a:ext uri="{FF2B5EF4-FFF2-40B4-BE49-F238E27FC236}">
                <a16:creationId xmlns:a16="http://schemas.microsoft.com/office/drawing/2014/main" id="{36144E51-4EBB-494A-BC4A-56F3C343600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877" y="5802224"/>
            <a:ext cx="2202058" cy="707763"/>
          </a:xfrm>
          <a:prstGeom prst="rect">
            <a:avLst/>
          </a:prstGeom>
          <a:noFill/>
          <a:ln cap="flat">
            <a:noFill/>
          </a:ln>
        </p:spPr>
      </p:pic>
      <p:pic>
        <p:nvPicPr>
          <p:cNvPr id="6" name="Picture 15">
            <a:extLst>
              <a:ext uri="{FF2B5EF4-FFF2-40B4-BE49-F238E27FC236}">
                <a16:creationId xmlns:a16="http://schemas.microsoft.com/office/drawing/2014/main" id="{FCC9A957-946D-4B78-9E96-9F767B3BF08E}"/>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08197" y="5889686"/>
            <a:ext cx="1657615" cy="665856"/>
          </a:xfrm>
          <a:prstGeom prst="rect">
            <a:avLst/>
          </a:prstGeom>
          <a:noFill/>
          <a:ln cap="flat">
            <a:noFill/>
          </a:ln>
        </p:spPr>
      </p:pic>
      <p:pic>
        <p:nvPicPr>
          <p:cNvPr id="7" name="Picture 5" descr="Independent Office for Police Conduct logo">
            <a:extLst>
              <a:ext uri="{FF2B5EF4-FFF2-40B4-BE49-F238E27FC236}">
                <a16:creationId xmlns:a16="http://schemas.microsoft.com/office/drawing/2014/main" id="{EB783A67-9BD0-482C-8CFC-965D5C9D088C}"/>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940619" y="348011"/>
            <a:ext cx="2864074" cy="577955"/>
          </a:xfrm>
          <a:prstGeom prst="rect">
            <a:avLst/>
          </a:prstGeom>
          <a:noFill/>
          <a:ln cap="flat">
            <a:noFill/>
          </a:ln>
        </p:spPr>
      </p:pic>
      <p:sp>
        <p:nvSpPr>
          <p:cNvPr id="8" name="TextBox 8">
            <a:extLst>
              <a:ext uri="{FF2B5EF4-FFF2-40B4-BE49-F238E27FC236}">
                <a16:creationId xmlns:a16="http://schemas.microsoft.com/office/drawing/2014/main" id="{59015D54-B7B9-4170-820F-F13D6F578A27}"/>
              </a:ext>
            </a:extLst>
          </p:cNvPr>
          <p:cNvSpPr txBox="1"/>
          <p:nvPr/>
        </p:nvSpPr>
        <p:spPr>
          <a:xfrm>
            <a:off x="1991910" y="4109423"/>
            <a:ext cx="6304330" cy="769441"/>
          </a:xfrm>
          <a:prstGeom prst="rect">
            <a:avLst/>
          </a:prstGeom>
          <a:noFill/>
          <a:ln cap="flat">
            <a:noFill/>
          </a:ln>
        </p:spPr>
        <p:txBody>
          <a:bodyPr vert="horz" wrap="square" lIns="91440" tIns="45720" rIns="91440" bIns="45720" anchor="t" anchorCtr="0" compatLnSpc="1">
            <a:spAutoFit/>
          </a:bodyPr>
          <a:lstStyle/>
          <a:p>
            <a:pPr rtl="0">
              <a:defRPr sz="1800" b="0" i="0" u="none" strike="noStrike" kern="0" cap="none" spc="0" baseline="0">
                <a:solidFill>
                  <a:srgbClr val="000000"/>
                </a:solidFill>
                <a:uFillTx/>
              </a:defRPr>
            </a:pPr>
            <a:r>
              <a:rPr lang="cy-GB" sz="4400" b="1" spc="-100" dirty="0">
                <a:solidFill>
                  <a:srgbClr val="000000"/>
                </a:solidFill>
                <a:latin typeface="Arial"/>
                <a:cs typeface="Arial"/>
              </a:rPr>
              <a:t>Dewch i'n hadnabod ni</a:t>
            </a:r>
          </a:p>
        </p:txBody>
      </p:sp>
      <p:pic>
        <p:nvPicPr>
          <p:cNvPr id="9" name="Picture 10">
            <a:extLst>
              <a:ext uri="{FF2B5EF4-FFF2-40B4-BE49-F238E27FC236}">
                <a16:creationId xmlns:a16="http://schemas.microsoft.com/office/drawing/2014/main" id="{1264E1C8-41C7-4272-A80F-BD3FCD1B3F66}"/>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l="67096"/>
          <a:stretch>
            <a:fillRect/>
          </a:stretch>
        </p:blipFill>
        <p:spPr>
          <a:xfrm>
            <a:off x="0" y="2179408"/>
            <a:ext cx="1904996" cy="3872319"/>
          </a:xfrm>
          <a:prstGeom prst="rect">
            <a:avLst/>
          </a:prstGeom>
          <a:noFill/>
          <a:ln cap="flat">
            <a:noFill/>
          </a:ln>
        </p:spPr>
      </p:pic>
      <p:pic>
        <p:nvPicPr>
          <p:cNvPr id="10" name="Picture 9">
            <a:extLst>
              <a:ext uri="{FF2B5EF4-FFF2-40B4-BE49-F238E27FC236}">
                <a16:creationId xmlns:a16="http://schemas.microsoft.com/office/drawing/2014/main" id="{24D1160E-3E42-406B-86BD-8D165BCEA06E}"/>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26629" y="4109423"/>
            <a:ext cx="2540513" cy="25405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29F11D-0C19-4380-92F3-42915D2B18BC}"/>
              </a:ext>
            </a:extLst>
          </p:cNvPr>
          <p:cNvSpPr txBox="1">
            <a:spLocks noGrp="1"/>
          </p:cNvSpPr>
          <p:nvPr>
            <p:ph type="title" idx="4294967295"/>
          </p:nvPr>
        </p:nvSpPr>
        <p:spPr>
          <a:xfrm>
            <a:off x="694800" y="698400"/>
            <a:ext cx="6054343" cy="595312"/>
          </a:xfrm>
        </p:spPr>
        <p:txBody>
          <a:bodyPr>
            <a:noAutofit/>
          </a:bodyPr>
          <a:lstStyle/>
          <a:p>
            <a:pPr lvl="0" rtl="0"/>
            <a:r>
              <a:rPr lang="cy-GB" sz="4000" b="0">
                <a:solidFill>
                  <a:srgbClr val="373A36"/>
                </a:solidFill>
                <a:latin typeface="Arial" panose="020B0604020202020204" pitchFamily="34" charset="0"/>
                <a:cs typeface="Arial" panose="020B0604020202020204" pitchFamily="34" charset="0"/>
              </a:rPr>
              <a:t>Beth ddylwn i ddisgwyl o weithio yn SAYH?</a:t>
            </a:r>
          </a:p>
        </p:txBody>
      </p:sp>
      <p:sp>
        <p:nvSpPr>
          <p:cNvPr id="8" name="Text Placeholder 3">
            <a:extLst>
              <a:ext uri="{FF2B5EF4-FFF2-40B4-BE49-F238E27FC236}">
                <a16:creationId xmlns:a16="http://schemas.microsoft.com/office/drawing/2014/main" id="{CD022482-AEF7-4742-8E77-157A33C5417E}"/>
              </a:ext>
            </a:extLst>
          </p:cNvPr>
          <p:cNvSpPr txBox="1">
            <a:spLocks/>
          </p:cNvSpPr>
          <p:nvPr/>
        </p:nvSpPr>
        <p:spPr>
          <a:xfrm>
            <a:off x="694800" y="1959429"/>
            <a:ext cx="5873750" cy="4513734"/>
          </a:xfrm>
          <a:prstGeom prst="rect">
            <a:avLst/>
          </a:prstGeom>
        </p:spPr>
        <p:txBody>
          <a:bodyPr vert="horz" lIns="0" tIns="0" rIns="0" bIns="0" rtlCol="0">
            <a:noAutofit/>
          </a:bodyPr>
          <a:lstStyle>
            <a:lvl1pPr marL="0" indent="0" algn="l" defTabSz="914400" rtl="0" eaLnBrk="1" latinLnBrk="0" hangingPunct="1">
              <a:lnSpc>
                <a:spcPts val="2800"/>
              </a:lnSpc>
              <a:spcBef>
                <a:spcPts val="1000"/>
              </a:spcBef>
              <a:spcAft>
                <a:spcPts val="1200"/>
              </a:spcAft>
              <a:buFont typeface="Arial" panose="020B0604020202020204" pitchFamily="34" charset="0"/>
              <a:buNone/>
              <a:defRPr sz="2000" b="0" kern="1200" baseline="0">
                <a:solidFill>
                  <a:srgbClr val="373A36"/>
                </a:solidFill>
                <a:latin typeface="Arial" panose="020B0604020202020204" pitchFamily="34" charset="0"/>
                <a:ea typeface="+mn-ea"/>
                <a:cs typeface="+mn-cs"/>
              </a:defRPr>
            </a:lvl1pPr>
            <a:lvl2pPr marL="457200" indent="0" algn="l" defTabSz="914400" rtl="0" eaLnBrk="1" latinLnBrk="0" hangingPunct="1">
              <a:lnSpc>
                <a:spcPts val="2400"/>
              </a:lnSpc>
              <a:spcBef>
                <a:spcPts val="500"/>
              </a:spcBef>
              <a:spcAft>
                <a:spcPts val="1200"/>
              </a:spcAft>
              <a:buFont typeface="Arial" panose="020B0604020202020204" pitchFamily="34" charset="0"/>
              <a:buNone/>
              <a:defRPr sz="1800" kern="1200" baseline="0">
                <a:solidFill>
                  <a:srgbClr val="373A36"/>
                </a:solidFill>
                <a:latin typeface="Arial" panose="020B0604020202020204" pitchFamily="34" charset="0"/>
                <a:ea typeface="+mn-ea"/>
                <a:cs typeface="+mn-cs"/>
              </a:defRPr>
            </a:lvl2pPr>
            <a:lvl3pPr marL="914400" indent="0" algn="l" defTabSz="914400" rtl="0" eaLnBrk="1" latinLnBrk="0" hangingPunct="1">
              <a:lnSpc>
                <a:spcPts val="1680"/>
              </a:lnSpc>
              <a:spcBef>
                <a:spcPts val="500"/>
              </a:spcBef>
              <a:spcAft>
                <a:spcPts val="600"/>
              </a:spcAft>
              <a:buFont typeface="Arial" panose="020B0604020202020204" pitchFamily="34" charset="0"/>
              <a:buNone/>
              <a:defRPr sz="1400" kern="1200" baseline="0">
                <a:solidFill>
                  <a:srgbClr val="373A36"/>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baseline="0">
                <a:solidFill>
                  <a:srgbClr val="78767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ts val="0"/>
              </a:spcBef>
            </a:pPr>
            <a:r>
              <a:rPr lang="cy-GB" sz="1800" b="1"/>
              <a:t>Gweithio Hybrid:</a:t>
            </a:r>
          </a:p>
          <a:p>
            <a:pPr rtl="0">
              <a:lnSpc>
                <a:spcPct val="100000"/>
              </a:lnSpc>
              <a:spcBef>
                <a:spcPts val="0"/>
              </a:spcBef>
            </a:pPr>
            <a:r>
              <a:rPr lang="cy-GB" sz="1800"/>
              <a:t>Yn SAYH rydym yn gweithredu model Hybrid yn seiliedig ar angen busnes. Bydd disgwyl i chi roi cyfuniad o weithio o bell, wyneb yn wyneb ac ar y safle ar waith. Mae pob rôl yn gofyn am waith ar y safle ac wyneb yn wyneb. Bydd y lleoliad yn dibynnu ar ble mae'r dasg orau i'w chwblhau ac mewn rhai achosion y manteision a ddaw o gwblhau'r dasg yn y ffordd honno.</a:t>
            </a:r>
          </a:p>
          <a:p>
            <a:pPr rtl="0">
              <a:lnSpc>
                <a:spcPct val="100000"/>
              </a:lnSpc>
              <a:spcBef>
                <a:spcPts val="0"/>
              </a:spcBef>
            </a:pPr>
            <a:r>
              <a:rPr lang="cy-GB" sz="1800"/>
              <a:t>Mae gweithio hybrid yn SAYH yn seiliedig ar angen busnes ac yn cael ei gydbwyso ag anghenion ein cydweithwyr. Mae hynny'n golygu bod gweithio hybrid yn edrych yn wahanol yn dibynnu ar y tîm rydych chi ynddo. Mae gweithio fel hyn yn golygu y gallwn gynnig y gwasanaeth gorau i'n defnyddwyr gwasanaeth mewnol ac allanol a rhanddeiliaid.</a:t>
            </a:r>
          </a:p>
        </p:txBody>
      </p:sp>
      <p:pic>
        <p:nvPicPr>
          <p:cNvPr id="5" name="Picture 4">
            <a:extLst>
              <a:ext uri="{FF2B5EF4-FFF2-40B4-BE49-F238E27FC236}">
                <a16:creationId xmlns:a16="http://schemas.microsoft.com/office/drawing/2014/main" id="{CF66FBF0-8031-4D1C-ACC9-1C5A40197311}"/>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13302" y="0"/>
            <a:ext cx="5078698" cy="6858000"/>
          </a:xfrm>
          <a:prstGeom prst="rect">
            <a:avLst/>
          </a:prstGeom>
        </p:spPr>
      </p:pic>
    </p:spTree>
    <p:extLst>
      <p:ext uri="{BB962C8B-B14F-4D97-AF65-F5344CB8AC3E}">
        <p14:creationId xmlns:p14="http://schemas.microsoft.com/office/powerpoint/2010/main" val="3296332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2894DD0D-8624-4DB0-8320-F939CF4CFC8E}"/>
              </a:ext>
            </a:extLst>
          </p:cNvPr>
          <p:cNvSpPr txBox="1">
            <a:spLocks/>
          </p:cNvSpPr>
          <p:nvPr/>
        </p:nvSpPr>
        <p:spPr>
          <a:xfrm>
            <a:off x="6366652" y="1293712"/>
            <a:ext cx="5328000" cy="3778994"/>
          </a:xfrm>
          <a:prstGeom prst="rect">
            <a:avLst/>
          </a:prstGeom>
        </p:spPr>
        <p:txBody>
          <a:bodyPr vert="horz" lIns="0" tIns="0" rIns="0" bIns="0" rtlCol="0">
            <a:noAutofit/>
          </a:bodyPr>
          <a:lstStyle>
            <a:lvl1pPr marL="0" indent="0" algn="l" defTabSz="914400" rtl="0" eaLnBrk="1" latinLnBrk="0" hangingPunct="1">
              <a:lnSpc>
                <a:spcPts val="2800"/>
              </a:lnSpc>
              <a:spcBef>
                <a:spcPts val="1000"/>
              </a:spcBef>
              <a:spcAft>
                <a:spcPts val="1200"/>
              </a:spcAft>
              <a:buFont typeface="Arial" panose="020B0604020202020204" pitchFamily="34" charset="0"/>
              <a:buNone/>
              <a:defRPr sz="2000" b="0" kern="1200" baseline="0">
                <a:solidFill>
                  <a:srgbClr val="373A36"/>
                </a:solidFill>
                <a:latin typeface="Arial" panose="020B0604020202020204" pitchFamily="34" charset="0"/>
                <a:ea typeface="+mn-ea"/>
                <a:cs typeface="+mn-cs"/>
              </a:defRPr>
            </a:lvl1pPr>
            <a:lvl2pPr marL="457200" indent="0" algn="l" defTabSz="914400" rtl="0" eaLnBrk="1" latinLnBrk="0" hangingPunct="1">
              <a:lnSpc>
                <a:spcPts val="2400"/>
              </a:lnSpc>
              <a:spcBef>
                <a:spcPts val="500"/>
              </a:spcBef>
              <a:spcAft>
                <a:spcPts val="1200"/>
              </a:spcAft>
              <a:buFont typeface="Arial" panose="020B0604020202020204" pitchFamily="34" charset="0"/>
              <a:buNone/>
              <a:defRPr sz="1800" kern="1200" baseline="0">
                <a:solidFill>
                  <a:srgbClr val="373A36"/>
                </a:solidFill>
                <a:latin typeface="Arial" panose="020B0604020202020204" pitchFamily="34" charset="0"/>
                <a:ea typeface="+mn-ea"/>
                <a:cs typeface="+mn-cs"/>
              </a:defRPr>
            </a:lvl2pPr>
            <a:lvl3pPr marL="914400" indent="0" algn="l" defTabSz="914400" rtl="0" eaLnBrk="1" latinLnBrk="0" hangingPunct="1">
              <a:lnSpc>
                <a:spcPts val="1680"/>
              </a:lnSpc>
              <a:spcBef>
                <a:spcPts val="500"/>
              </a:spcBef>
              <a:spcAft>
                <a:spcPts val="600"/>
              </a:spcAft>
              <a:buFont typeface="Arial" panose="020B0604020202020204" pitchFamily="34" charset="0"/>
              <a:buNone/>
              <a:defRPr sz="1400" kern="1200" baseline="0">
                <a:solidFill>
                  <a:srgbClr val="373A36"/>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baseline="0">
                <a:solidFill>
                  <a:srgbClr val="78767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ts val="0"/>
              </a:spcBef>
            </a:pPr>
            <a:r>
              <a:rPr lang="cy-GB" sz="1800" b="1" dirty="0"/>
              <a:t>STREAM:</a:t>
            </a:r>
          </a:p>
          <a:p>
            <a:pPr rtl="0">
              <a:lnSpc>
                <a:spcPct val="100000"/>
              </a:lnSpc>
              <a:spcBef>
                <a:spcPts val="0"/>
              </a:spcBef>
            </a:pPr>
            <a:r>
              <a:rPr lang="cy-GB" sz="1700" dirty="0"/>
              <a:t>Model Cymorth i Weithwyr i Gydnerthedd Straen a Thrawma Mae STREAM yn rhaglen a ddyluniwyd yn benodol ar gyfer SAYH, i gefnogi'r heriau a wynebir gan ein staff wrth ddarparu ein gwasanaeth cyhoeddus. Mae cydweithwyr wedi cael eu hyfforddi gan sefydliad gwasanaethau seicolegol o’r enw March on Stress, i ddarparu cymorth cymheiriaid i’r holl staff yn ystod </a:t>
            </a:r>
            <a:br>
              <a:rPr lang="en-GB" sz="1700" dirty="0"/>
            </a:br>
            <a:r>
              <a:rPr lang="cy-GB" sz="1700" dirty="0"/>
              <a:t>cyfnodau o straen uwch, gwytnwch</a:t>
            </a:r>
            <a:br>
              <a:rPr lang="en-GB" sz="1700" dirty="0"/>
            </a:br>
            <a:r>
              <a:rPr lang="cy-GB" sz="1700" dirty="0"/>
              <a:t> isel, neu fod yn agored</a:t>
            </a:r>
            <a:br>
              <a:rPr lang="en-GB" sz="1700" dirty="0"/>
            </a:br>
            <a:r>
              <a:rPr lang="cy-GB" sz="1700" dirty="0"/>
              <a:t> i drawma. </a:t>
            </a:r>
          </a:p>
        </p:txBody>
      </p:sp>
      <p:pic>
        <p:nvPicPr>
          <p:cNvPr id="10" name="Picture 9">
            <a:extLst>
              <a:ext uri="{FF2B5EF4-FFF2-40B4-BE49-F238E27FC236}">
                <a16:creationId xmlns:a16="http://schemas.microsoft.com/office/drawing/2014/main" id="{5FD564DF-AD7C-48E0-BA64-3F599E5934E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5331" y="3674176"/>
            <a:ext cx="2109321" cy="694978"/>
          </a:xfrm>
          <a:prstGeom prst="rect">
            <a:avLst/>
          </a:prstGeom>
        </p:spPr>
      </p:pic>
      <p:sp>
        <p:nvSpPr>
          <p:cNvPr id="9" name="Title 1">
            <a:extLst>
              <a:ext uri="{FF2B5EF4-FFF2-40B4-BE49-F238E27FC236}">
                <a16:creationId xmlns:a16="http://schemas.microsoft.com/office/drawing/2014/main" id="{7D4D2169-BC3E-4E7A-A287-8A5E0E2929C5}"/>
              </a:ext>
            </a:extLst>
          </p:cNvPr>
          <p:cNvSpPr txBox="1">
            <a:spLocks/>
          </p:cNvSpPr>
          <p:nvPr/>
        </p:nvSpPr>
        <p:spPr>
          <a:xfrm>
            <a:off x="694800" y="698400"/>
            <a:ext cx="11343704" cy="59531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1" i="0" kern="1200" baseline="0">
                <a:solidFill>
                  <a:srgbClr val="373A36"/>
                </a:solidFill>
                <a:latin typeface="Arial" panose="020B0604020202020204" pitchFamily="34" charset="0"/>
                <a:ea typeface="+mj-ea"/>
                <a:cs typeface="Arial" panose="020B0604020202020204" pitchFamily="34" charset="0"/>
              </a:defRPr>
            </a:lvl1pPr>
          </a:lstStyle>
          <a:p>
            <a:pPr rtl="0"/>
            <a:r>
              <a:rPr lang="cy-GB" sz="4000" b="0"/>
              <a:t>Beth ddylwn i ei ddisgwyl o weithio yn SAYH?</a:t>
            </a:r>
          </a:p>
        </p:txBody>
      </p:sp>
      <p:sp>
        <p:nvSpPr>
          <p:cNvPr id="12" name="Text Placeholder 3">
            <a:extLst>
              <a:ext uri="{FF2B5EF4-FFF2-40B4-BE49-F238E27FC236}">
                <a16:creationId xmlns:a16="http://schemas.microsoft.com/office/drawing/2014/main" id="{321AFFBB-6763-4F52-935F-3AE9089A2F3B}"/>
              </a:ext>
            </a:extLst>
          </p:cNvPr>
          <p:cNvSpPr txBox="1">
            <a:spLocks/>
          </p:cNvSpPr>
          <p:nvPr/>
        </p:nvSpPr>
        <p:spPr>
          <a:xfrm>
            <a:off x="694800" y="1293712"/>
            <a:ext cx="5328000" cy="5028895"/>
          </a:xfrm>
          <a:prstGeom prst="rect">
            <a:avLst/>
          </a:prstGeom>
        </p:spPr>
        <p:txBody>
          <a:bodyPr vert="horz" lIns="0" tIns="0" rIns="0" bIns="0" rtlCol="0">
            <a:noAutofit/>
          </a:bodyPr>
          <a:lstStyle>
            <a:lvl1pPr marL="0" indent="0" algn="l" defTabSz="914400" rtl="0" eaLnBrk="1" latinLnBrk="0" hangingPunct="1">
              <a:lnSpc>
                <a:spcPts val="2800"/>
              </a:lnSpc>
              <a:spcBef>
                <a:spcPts val="1000"/>
              </a:spcBef>
              <a:spcAft>
                <a:spcPts val="1200"/>
              </a:spcAft>
              <a:buFont typeface="Arial" panose="020B0604020202020204" pitchFamily="34" charset="0"/>
              <a:buNone/>
              <a:defRPr sz="2000" b="0" kern="1200" baseline="0">
                <a:solidFill>
                  <a:srgbClr val="373A36"/>
                </a:solidFill>
                <a:latin typeface="Arial" panose="020B0604020202020204" pitchFamily="34" charset="0"/>
                <a:ea typeface="+mn-ea"/>
                <a:cs typeface="+mn-cs"/>
              </a:defRPr>
            </a:lvl1pPr>
            <a:lvl2pPr marL="457200" indent="0" algn="l" defTabSz="914400" rtl="0" eaLnBrk="1" latinLnBrk="0" hangingPunct="1">
              <a:lnSpc>
                <a:spcPts val="2400"/>
              </a:lnSpc>
              <a:spcBef>
                <a:spcPts val="500"/>
              </a:spcBef>
              <a:spcAft>
                <a:spcPts val="1200"/>
              </a:spcAft>
              <a:buFont typeface="Arial" panose="020B0604020202020204" pitchFamily="34" charset="0"/>
              <a:buNone/>
              <a:defRPr sz="1800" kern="1200" baseline="0">
                <a:solidFill>
                  <a:srgbClr val="373A36"/>
                </a:solidFill>
                <a:latin typeface="Arial" panose="020B0604020202020204" pitchFamily="34" charset="0"/>
                <a:ea typeface="+mn-ea"/>
                <a:cs typeface="+mn-cs"/>
              </a:defRPr>
            </a:lvl2pPr>
            <a:lvl3pPr marL="914400" indent="0" algn="l" defTabSz="914400" rtl="0" eaLnBrk="1" latinLnBrk="0" hangingPunct="1">
              <a:lnSpc>
                <a:spcPts val="1680"/>
              </a:lnSpc>
              <a:spcBef>
                <a:spcPts val="500"/>
              </a:spcBef>
              <a:spcAft>
                <a:spcPts val="600"/>
              </a:spcAft>
              <a:buFont typeface="Arial" panose="020B0604020202020204" pitchFamily="34" charset="0"/>
              <a:buNone/>
              <a:defRPr sz="1400" kern="1200" baseline="0">
                <a:solidFill>
                  <a:srgbClr val="373A36"/>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baseline="0">
                <a:solidFill>
                  <a:srgbClr val="78767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ts val="0"/>
              </a:spcBef>
            </a:pPr>
            <a:r>
              <a:rPr lang="cy-GB" sz="1800" b="1" dirty="0"/>
              <a:t>‘Sgyrsiau Coffi’</a:t>
            </a:r>
          </a:p>
          <a:p>
            <a:pPr rtl="0">
              <a:lnSpc>
                <a:spcPct val="100000"/>
              </a:lnSpc>
              <a:spcBef>
                <a:spcPts val="0"/>
              </a:spcBef>
            </a:pPr>
            <a:r>
              <a:rPr lang="cy-GB" sz="1700" dirty="0"/>
              <a:t>Mae’r tîm Rheoli Gwybodaeth a Gwybodaeth (KIM) yn cefnogi rhannu gwybodaeth yn SAYH, felly i sicrhau bod staff yn cyfathrebu’n effeithiol o fewn gweithle hybrid, mae menter i ddisodli’r sgyrsiau ad-hoc hynny y byddech fel arfer yn rhan ohonynt mewn amgylchedd swyddfa. Fel dechreuwr newydd byddwch yn cael eich gwahodd i sgwrs rithiol 20 munud anffurfiol rhyngoch chi a chychwynnwr newydd arall yn SAYH. Y cyfan sydd angen i chi ei wneud yw derbyn y gwahoddiad, cael diod a dechrau siarad!</a:t>
            </a:r>
          </a:p>
          <a:p>
            <a:pPr rtl="0">
              <a:lnSpc>
                <a:spcPct val="100000"/>
              </a:lnSpc>
              <a:spcBef>
                <a:spcPts val="0"/>
              </a:spcBef>
            </a:pPr>
            <a:r>
              <a:rPr lang="cy-GB" sz="1800" b="1" dirty="0"/>
              <a:t>Rhaglen Gynghreiriad</a:t>
            </a:r>
          </a:p>
          <a:p>
            <a:pPr rtl="0">
              <a:lnSpc>
                <a:spcPct val="100000"/>
              </a:lnSpc>
              <a:spcBef>
                <a:spcPts val="0"/>
              </a:spcBef>
            </a:pPr>
            <a:r>
              <a:rPr lang="cy-GB" sz="1700" dirty="0"/>
              <a:t>Mae bod yn gynghreiriad yn golygu bod yn barod i weithredu gydag eraill ac ar eu rhan er mwyn creu cydraddoldeb i bawb. Yn SAYH mae gennym raglen gynghreiriaid newydd sy’n cael ei chydlynu gan ein tîm Cydraddoldeb, Amrywiaeth a Chynhwysiant (EDI) a bydd yn darparu cyfleoedd dysgu i staff ddatblygu eu hunain fel cynghreiriaid.</a:t>
            </a:r>
          </a:p>
        </p:txBody>
      </p:sp>
    </p:spTree>
    <p:extLst>
      <p:ext uri="{BB962C8B-B14F-4D97-AF65-F5344CB8AC3E}">
        <p14:creationId xmlns:p14="http://schemas.microsoft.com/office/powerpoint/2010/main" val="68493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2894DD0D-8624-4DB0-8320-F939CF4CFC8E}"/>
              </a:ext>
            </a:extLst>
          </p:cNvPr>
          <p:cNvSpPr txBox="1">
            <a:spLocks/>
          </p:cNvSpPr>
          <p:nvPr/>
        </p:nvSpPr>
        <p:spPr>
          <a:xfrm>
            <a:off x="6366652" y="1444269"/>
            <a:ext cx="5328000" cy="3778994"/>
          </a:xfrm>
          <a:prstGeom prst="rect">
            <a:avLst/>
          </a:prstGeom>
        </p:spPr>
        <p:txBody>
          <a:bodyPr vert="horz" lIns="0" tIns="0" rIns="0" bIns="0" rtlCol="0">
            <a:noAutofit/>
          </a:bodyPr>
          <a:lstStyle>
            <a:lvl1pPr marL="0" indent="0" algn="l" defTabSz="914400" rtl="0" eaLnBrk="1" latinLnBrk="0" hangingPunct="1">
              <a:lnSpc>
                <a:spcPts val="2800"/>
              </a:lnSpc>
              <a:spcBef>
                <a:spcPts val="1000"/>
              </a:spcBef>
              <a:spcAft>
                <a:spcPts val="1200"/>
              </a:spcAft>
              <a:buFont typeface="Arial" panose="020B0604020202020204" pitchFamily="34" charset="0"/>
              <a:buNone/>
              <a:defRPr sz="2000" b="0" kern="1200" baseline="0">
                <a:solidFill>
                  <a:srgbClr val="373A36"/>
                </a:solidFill>
                <a:latin typeface="Arial" panose="020B0604020202020204" pitchFamily="34" charset="0"/>
                <a:ea typeface="+mn-ea"/>
                <a:cs typeface="+mn-cs"/>
              </a:defRPr>
            </a:lvl1pPr>
            <a:lvl2pPr marL="457200" indent="0" algn="l" defTabSz="914400" rtl="0" eaLnBrk="1" latinLnBrk="0" hangingPunct="1">
              <a:lnSpc>
                <a:spcPts val="2400"/>
              </a:lnSpc>
              <a:spcBef>
                <a:spcPts val="500"/>
              </a:spcBef>
              <a:spcAft>
                <a:spcPts val="1200"/>
              </a:spcAft>
              <a:buFont typeface="Arial" panose="020B0604020202020204" pitchFamily="34" charset="0"/>
              <a:buNone/>
              <a:defRPr sz="1800" kern="1200" baseline="0">
                <a:solidFill>
                  <a:srgbClr val="373A36"/>
                </a:solidFill>
                <a:latin typeface="Arial" panose="020B0604020202020204" pitchFamily="34" charset="0"/>
                <a:ea typeface="+mn-ea"/>
                <a:cs typeface="+mn-cs"/>
              </a:defRPr>
            </a:lvl2pPr>
            <a:lvl3pPr marL="914400" indent="0" algn="l" defTabSz="914400" rtl="0" eaLnBrk="1" latinLnBrk="0" hangingPunct="1">
              <a:lnSpc>
                <a:spcPts val="1680"/>
              </a:lnSpc>
              <a:spcBef>
                <a:spcPts val="500"/>
              </a:spcBef>
              <a:spcAft>
                <a:spcPts val="600"/>
              </a:spcAft>
              <a:buFont typeface="Arial" panose="020B0604020202020204" pitchFamily="34" charset="0"/>
              <a:buNone/>
              <a:defRPr sz="1400" kern="1200" baseline="0">
                <a:solidFill>
                  <a:srgbClr val="373A36"/>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baseline="0">
                <a:solidFill>
                  <a:srgbClr val="78767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ts val="0"/>
              </a:spcBef>
            </a:pPr>
            <a:r>
              <a:rPr lang="cy-GB" sz="1800" b="1"/>
              <a:t>Dysgu yn y Gwaith</a:t>
            </a:r>
          </a:p>
          <a:p>
            <a:pPr rtl="0">
              <a:lnSpc>
                <a:spcPct val="100000"/>
              </a:lnSpc>
              <a:spcBef>
                <a:spcPts val="0"/>
              </a:spcBef>
            </a:pPr>
            <a:r>
              <a:rPr lang="cy-GB" sz="1800"/>
              <a:t>Mae L@W yn darparu hyfforddiant penodol i SAYH sy’n amrywio o ddysgu byr, deinamig, i sesiynau manylach. Byddwch hefyd yn cael y cyfle i drafod a gofyn cwestiynau yn yr un ffordd ag y byddech chi petaech yn y cnawd.</a:t>
            </a:r>
          </a:p>
          <a:p>
            <a:pPr rtl="0">
              <a:lnSpc>
                <a:spcPct val="100000"/>
              </a:lnSpc>
              <a:spcBef>
                <a:spcPts val="0"/>
              </a:spcBef>
            </a:pPr>
            <a:r>
              <a:rPr lang="cy-GB" sz="1800" b="1"/>
              <a:t>Cyngor y Staff</a:t>
            </a:r>
          </a:p>
          <a:p>
            <a:pPr rtl="0">
              <a:lnSpc>
                <a:spcPct val="100000"/>
              </a:lnSpc>
              <a:spcBef>
                <a:spcPts val="0"/>
              </a:spcBef>
            </a:pPr>
            <a:r>
              <a:rPr lang="cy-GB" sz="1800"/>
              <a:t>Mae Cyngor y Staff yn cyfarfod bob tri mis a'i nod yw rhoi cyfle i aelodau staff gyfrannu at welliant parhaus y sefydliad a'i amgylchedd gwaith trwy eu cynrychiolydd staff rhanbarthol. Mae cyfarfodydd y Cyngor Staff yn cynnig cyfnewid dwy ffordd rhwng staff a rheolwyr.</a:t>
            </a:r>
          </a:p>
          <a:p>
            <a:pPr>
              <a:lnSpc>
                <a:spcPct val="100000"/>
              </a:lnSpc>
              <a:spcBef>
                <a:spcPts val="0"/>
              </a:spcBef>
            </a:pPr>
            <a:endParaRPr lang="en-GB" sz="1800" b="1" dirty="0"/>
          </a:p>
        </p:txBody>
      </p:sp>
      <p:sp>
        <p:nvSpPr>
          <p:cNvPr id="9" name="Title 1">
            <a:extLst>
              <a:ext uri="{FF2B5EF4-FFF2-40B4-BE49-F238E27FC236}">
                <a16:creationId xmlns:a16="http://schemas.microsoft.com/office/drawing/2014/main" id="{7D4D2169-BC3E-4E7A-A287-8A5E0E2929C5}"/>
              </a:ext>
            </a:extLst>
          </p:cNvPr>
          <p:cNvSpPr txBox="1">
            <a:spLocks/>
          </p:cNvSpPr>
          <p:nvPr/>
        </p:nvSpPr>
        <p:spPr>
          <a:xfrm>
            <a:off x="694800" y="698400"/>
            <a:ext cx="11343704" cy="59531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1" i="0" kern="1200" baseline="0">
                <a:solidFill>
                  <a:srgbClr val="373A36"/>
                </a:solidFill>
                <a:latin typeface="Arial" panose="020B0604020202020204" pitchFamily="34" charset="0"/>
                <a:ea typeface="+mj-ea"/>
                <a:cs typeface="Arial" panose="020B0604020202020204" pitchFamily="34" charset="0"/>
              </a:defRPr>
            </a:lvl1pPr>
          </a:lstStyle>
          <a:p>
            <a:pPr rtl="0"/>
            <a:r>
              <a:rPr lang="cy-GB" sz="4000" b="0"/>
              <a:t>Beth ddylwn i ei ddisgwyl o weithio yn SAYH?</a:t>
            </a:r>
          </a:p>
        </p:txBody>
      </p:sp>
      <p:sp>
        <p:nvSpPr>
          <p:cNvPr id="12" name="Text Placeholder 3">
            <a:extLst>
              <a:ext uri="{FF2B5EF4-FFF2-40B4-BE49-F238E27FC236}">
                <a16:creationId xmlns:a16="http://schemas.microsoft.com/office/drawing/2014/main" id="{321AFFBB-6763-4F52-935F-3AE9089A2F3B}"/>
              </a:ext>
            </a:extLst>
          </p:cNvPr>
          <p:cNvSpPr txBox="1">
            <a:spLocks/>
          </p:cNvSpPr>
          <p:nvPr/>
        </p:nvSpPr>
        <p:spPr>
          <a:xfrm>
            <a:off x="694800" y="1444268"/>
            <a:ext cx="5328000" cy="5028895"/>
          </a:xfrm>
          <a:prstGeom prst="rect">
            <a:avLst/>
          </a:prstGeom>
        </p:spPr>
        <p:txBody>
          <a:bodyPr vert="horz" lIns="0" tIns="0" rIns="0" bIns="0" rtlCol="0">
            <a:noAutofit/>
          </a:bodyPr>
          <a:lstStyle>
            <a:lvl1pPr marL="0" indent="0" algn="l" defTabSz="914400" rtl="0" eaLnBrk="1" latinLnBrk="0" hangingPunct="1">
              <a:lnSpc>
                <a:spcPts val="2800"/>
              </a:lnSpc>
              <a:spcBef>
                <a:spcPts val="1000"/>
              </a:spcBef>
              <a:spcAft>
                <a:spcPts val="1200"/>
              </a:spcAft>
              <a:buFont typeface="Arial" panose="020B0604020202020204" pitchFamily="34" charset="0"/>
              <a:buNone/>
              <a:defRPr sz="2000" b="0" kern="1200" baseline="0">
                <a:solidFill>
                  <a:srgbClr val="373A36"/>
                </a:solidFill>
                <a:latin typeface="Arial" panose="020B0604020202020204" pitchFamily="34" charset="0"/>
                <a:ea typeface="+mn-ea"/>
                <a:cs typeface="+mn-cs"/>
              </a:defRPr>
            </a:lvl1pPr>
            <a:lvl2pPr marL="457200" indent="0" algn="l" defTabSz="914400" rtl="0" eaLnBrk="1" latinLnBrk="0" hangingPunct="1">
              <a:lnSpc>
                <a:spcPts val="2400"/>
              </a:lnSpc>
              <a:spcBef>
                <a:spcPts val="500"/>
              </a:spcBef>
              <a:spcAft>
                <a:spcPts val="1200"/>
              </a:spcAft>
              <a:buFont typeface="Arial" panose="020B0604020202020204" pitchFamily="34" charset="0"/>
              <a:buNone/>
              <a:defRPr sz="1800" kern="1200" baseline="0">
                <a:solidFill>
                  <a:srgbClr val="373A36"/>
                </a:solidFill>
                <a:latin typeface="Arial" panose="020B0604020202020204" pitchFamily="34" charset="0"/>
                <a:ea typeface="+mn-ea"/>
                <a:cs typeface="+mn-cs"/>
              </a:defRPr>
            </a:lvl2pPr>
            <a:lvl3pPr marL="914400" indent="0" algn="l" defTabSz="914400" rtl="0" eaLnBrk="1" latinLnBrk="0" hangingPunct="1">
              <a:lnSpc>
                <a:spcPts val="1680"/>
              </a:lnSpc>
              <a:spcBef>
                <a:spcPts val="500"/>
              </a:spcBef>
              <a:spcAft>
                <a:spcPts val="600"/>
              </a:spcAft>
              <a:buFont typeface="Arial" panose="020B0604020202020204" pitchFamily="34" charset="0"/>
              <a:buNone/>
              <a:defRPr sz="1400" kern="1200" baseline="0">
                <a:solidFill>
                  <a:srgbClr val="373A36"/>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baseline="0">
                <a:solidFill>
                  <a:srgbClr val="78767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ts val="0"/>
              </a:spcBef>
            </a:pPr>
            <a:r>
              <a:rPr lang="cy-GB" sz="1800" b="1"/>
              <a:t>Rhaglen Cymorth i Weithwyr (EAP) </a:t>
            </a:r>
          </a:p>
          <a:p>
            <a:pPr rtl="0">
              <a:lnSpc>
                <a:spcPct val="100000"/>
              </a:lnSpc>
              <a:spcBef>
                <a:spcPts val="0"/>
              </a:spcBef>
            </a:pPr>
            <a:r>
              <a:rPr lang="cy-GB" sz="1800"/>
              <a:t>Mae PAM Assist yn wasanaeth cymorth cyfrinachol am ddim, sydd ar gael 24/7 a 365 diwrnod y flwyddyn. Nid oes angen i chi gael caniatâd unrhyw un i ffonio, a’r cyfan sydd angen i chi ei ddweud wrthynt yw eich bod yn gweithio i SAYH.</a:t>
            </a:r>
          </a:p>
          <a:p>
            <a:pPr rtl="0">
              <a:lnSpc>
                <a:spcPct val="100000"/>
              </a:lnSpc>
              <a:spcBef>
                <a:spcPts val="0"/>
              </a:spcBef>
            </a:pPr>
            <a:r>
              <a:rPr lang="cy-GB" sz="1800" b="1"/>
              <a:t>Mentora a Hyfforddi</a:t>
            </a:r>
          </a:p>
          <a:p>
            <a:pPr rtl="0">
              <a:lnSpc>
                <a:spcPct val="100000"/>
              </a:lnSpc>
              <a:spcBef>
                <a:spcPts val="0"/>
              </a:spcBef>
            </a:pPr>
            <a:r>
              <a:rPr lang="cy-GB" sz="1800"/>
              <a:t>Mae gennym ni sawl cydweithiwr yn SAYH sydd wedi cael eu hyfforddi i gynnig cymorth i chi yn eich gyrfa trwy berthnasoedd hyfforddi neu fentora un-i-un. </a:t>
            </a:r>
          </a:p>
          <a:p>
            <a:pPr rtl="0">
              <a:lnSpc>
                <a:spcPct val="100000"/>
              </a:lnSpc>
              <a:spcBef>
                <a:spcPts val="0"/>
              </a:spcBef>
            </a:pPr>
            <a:r>
              <a:rPr lang="cy-GB" sz="1800" b="1"/>
              <a:t>Rhaglenni Prentis </a:t>
            </a:r>
          </a:p>
          <a:p>
            <a:pPr rtl="0">
              <a:lnSpc>
                <a:spcPct val="100000"/>
              </a:lnSpc>
              <a:spcBef>
                <a:spcPts val="0"/>
              </a:spcBef>
            </a:pPr>
            <a:r>
              <a:rPr lang="cy-GB" sz="1800"/>
              <a:t>Gall SAYH gynnig cyfle i bob aelod o staff sy’n gymwys ac mewn rolau priodol ddysgu tra byddant yn gweithio ar ein rhaglenni prentisiaeth.</a:t>
            </a:r>
          </a:p>
        </p:txBody>
      </p:sp>
    </p:spTree>
    <p:extLst>
      <p:ext uri="{BB962C8B-B14F-4D97-AF65-F5344CB8AC3E}">
        <p14:creationId xmlns:p14="http://schemas.microsoft.com/office/powerpoint/2010/main" val="303057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F966-ED7F-4C6A-8D5F-B5E613F16762}"/>
              </a:ext>
            </a:extLst>
          </p:cNvPr>
          <p:cNvSpPr txBox="1">
            <a:spLocks noGrp="1"/>
          </p:cNvSpPr>
          <p:nvPr>
            <p:ph type="title"/>
          </p:nvPr>
        </p:nvSpPr>
        <p:spPr>
          <a:xfrm>
            <a:off x="507208" y="864391"/>
            <a:ext cx="3271842" cy="699634"/>
          </a:xfrm>
        </p:spPr>
        <p:txBody>
          <a:bodyPr lIns="0" tIns="0" rIns="0" bIns="0"/>
          <a:lstStyle/>
          <a:p>
            <a:pPr rtl="0"/>
            <a:r>
              <a:rPr lang="cy-GB" sz="2400">
                <a:latin typeface="Arial"/>
                <a:cs typeface="Arial"/>
              </a:rPr>
              <a:t>Eich Anghenion</a:t>
            </a:r>
          </a:p>
        </p:txBody>
      </p:sp>
      <p:sp>
        <p:nvSpPr>
          <p:cNvPr id="3" name="Text Placeholder 3">
            <a:extLst>
              <a:ext uri="{FF2B5EF4-FFF2-40B4-BE49-F238E27FC236}">
                <a16:creationId xmlns:a16="http://schemas.microsoft.com/office/drawing/2014/main" id="{D86E3AE9-C1AA-4BFD-B39E-7C07F09A6A4E}"/>
              </a:ext>
            </a:extLst>
          </p:cNvPr>
          <p:cNvSpPr txBox="1">
            <a:spLocks noGrp="1"/>
          </p:cNvSpPr>
          <p:nvPr>
            <p:ph type="body" idx="2"/>
          </p:nvPr>
        </p:nvSpPr>
        <p:spPr>
          <a:xfrm>
            <a:off x="507208" y="1991349"/>
            <a:ext cx="3271842" cy="2281473"/>
          </a:xfrm>
        </p:spPr>
        <p:txBody>
          <a:bodyPr lIns="0" tIns="0" rIns="0" bIns="0"/>
          <a:lstStyle/>
          <a:p>
            <a:pPr lvl="0" rtl="0">
              <a:lnSpc>
                <a:spcPts val="1440"/>
              </a:lnSpc>
              <a:spcBef>
                <a:spcPts val="0"/>
              </a:spcBef>
              <a:spcAft>
                <a:spcPts val="1400"/>
              </a:spcAft>
            </a:pPr>
            <a:r>
              <a:rPr lang="cy-GB" sz="1200"/>
              <a:t>Mae SAYH yn weithle amrywiol a chynhwysol ac rydym yn dymuno eich helpu i ddangos eich potensial llawn pa asesiad bynnag a ddefnyddir.</a:t>
            </a:r>
          </a:p>
          <a:p>
            <a:pPr lvl="0" rtl="0">
              <a:lnSpc>
                <a:spcPts val="1440"/>
              </a:lnSpc>
              <a:spcBef>
                <a:spcPts val="0"/>
              </a:spcBef>
              <a:spcAft>
                <a:spcPts val="1400"/>
              </a:spcAft>
            </a:pPr>
            <a:r>
              <a:rPr lang="cy-GB" sz="1200"/>
              <a:t>Os oes angen unrhyw addasiadau rhesymol arnoch i'n proses recriwtio, rhowch wybod i Adnoddau Dynol. </a:t>
            </a:r>
          </a:p>
          <a:p>
            <a:pPr lvl="0" rtl="0">
              <a:lnSpc>
                <a:spcPts val="1440"/>
              </a:lnSpc>
              <a:spcBef>
                <a:spcPts val="0"/>
              </a:spcBef>
              <a:spcAft>
                <a:spcPts val="0"/>
              </a:spcAft>
            </a:pPr>
            <a:r>
              <a:rPr lang="cy-GB" sz="1200"/>
              <a:t>E-bost:</a:t>
            </a:r>
          </a:p>
          <a:p>
            <a:pPr lvl="0" rtl="0">
              <a:lnSpc>
                <a:spcPts val="1440"/>
              </a:lnSpc>
              <a:spcBef>
                <a:spcPts val="0"/>
              </a:spcBef>
              <a:spcAft>
                <a:spcPts val="1400"/>
              </a:spcAft>
            </a:pPr>
            <a:r>
              <a:rPr lang="cy-GB" sz="1200">
                <a:hlinkClick r:id="rId3"/>
              </a:rPr>
              <a:t>HumanResources@policeconduct.gov.uk</a:t>
            </a:r>
            <a:r>
              <a:rPr lang="cy-GB" sz="1200"/>
              <a:t> </a:t>
            </a:r>
          </a:p>
        </p:txBody>
      </p:sp>
      <p:pic>
        <p:nvPicPr>
          <p:cNvPr id="4" name="Picture 7">
            <a:extLst>
              <a:ext uri="{FF2B5EF4-FFF2-40B4-BE49-F238E27FC236}">
                <a16:creationId xmlns:a16="http://schemas.microsoft.com/office/drawing/2014/main" id="{5F2493F9-EEB5-4F4C-8BC0-9DE8D017C43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21037" y="1092195"/>
            <a:ext cx="4976055" cy="5071984"/>
          </a:xfrm>
          <a:prstGeom prst="rect">
            <a:avLst/>
          </a:prstGeom>
          <a:noFill/>
          <a:ln cap="flat">
            <a:noFill/>
          </a:ln>
        </p:spPr>
      </p:pic>
      <p:sp>
        <p:nvSpPr>
          <p:cNvPr id="5" name="TextBox 6">
            <a:extLst>
              <a:ext uri="{FF2B5EF4-FFF2-40B4-BE49-F238E27FC236}">
                <a16:creationId xmlns:a16="http://schemas.microsoft.com/office/drawing/2014/main" id="{A7BC4BE3-89D7-4FB5-BE08-643EBD63E836}"/>
              </a:ext>
            </a:extLst>
          </p:cNvPr>
          <p:cNvSpPr txBox="1"/>
          <p:nvPr/>
        </p:nvSpPr>
        <p:spPr>
          <a:xfrm>
            <a:off x="507208" y="342900"/>
            <a:ext cx="2993233" cy="369335"/>
          </a:xfrm>
          <a:prstGeom prst="rect">
            <a:avLst/>
          </a:prstGeom>
          <a:solidFill>
            <a:srgbClr val="009D98"/>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800" b="1" i="0" u="none" strike="noStrike" kern="1200" cap="none" spc="0" baseline="0">
                <a:solidFill>
                  <a:srgbClr val="FFFFFF"/>
                </a:solidFill>
                <a:uFillTx/>
                <a:latin typeface="Arial" pitchFamily="34"/>
                <a:cs typeface="Arial" pitchFamily="34"/>
              </a:rPr>
              <a:t>BOD YN GYNHWYSOL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78786F55-D07F-4E9A-B501-A0F7B743184E}"/>
              </a:ext>
              <a:ext uri="{C183D7F6-B498-43B3-948B-1728B52AA6E4}">
                <adec:decorative xmlns:adec="http://schemas.microsoft.com/office/drawing/2017/decorative" val="1"/>
              </a:ext>
            </a:extLst>
          </p:cNvPr>
          <p:cNvPicPr>
            <a:picLocks noChangeAspect="1"/>
          </p:cNvPicPr>
          <p:nvPr/>
        </p:nvPicPr>
        <p:blipFill rotWithShape="1">
          <a:blip r:embed="rId3" cstate="screen">
            <a:alphaModFix amt="39000"/>
            <a:extLst>
              <a:ext uri="{28A0092B-C50C-407E-A947-70E740481C1C}">
                <a14:useLocalDpi xmlns:a14="http://schemas.microsoft.com/office/drawing/2010/main"/>
              </a:ext>
            </a:extLst>
          </a:blip>
          <a:srcRect l="-519" t="1569"/>
          <a:stretch/>
        </p:blipFill>
        <p:spPr>
          <a:xfrm>
            <a:off x="6509805" y="1362269"/>
            <a:ext cx="5682191" cy="5495720"/>
          </a:xfrm>
          <a:prstGeom prst="rect">
            <a:avLst/>
          </a:prstGeom>
          <a:noFill/>
          <a:ln cap="flat">
            <a:noFill/>
          </a:ln>
        </p:spPr>
      </p:pic>
      <p:pic>
        <p:nvPicPr>
          <p:cNvPr id="10" name="Picture 9">
            <a:extLst>
              <a:ext uri="{FF2B5EF4-FFF2-40B4-BE49-F238E27FC236}">
                <a16:creationId xmlns:a16="http://schemas.microsoft.com/office/drawing/2014/main" id="{540CEB48-E8DB-3162-5760-5939CEA89ED6}"/>
              </a:ext>
            </a:extLst>
          </p:cNvPr>
          <p:cNvPicPr>
            <a:picLocks noChangeAspect="1"/>
          </p:cNvPicPr>
          <p:nvPr/>
        </p:nvPicPr>
        <p:blipFill rotWithShape="1">
          <a:blip r:embed="rId4">
            <a:extLst>
              <a:ext uri="{28A0092B-C50C-407E-A947-70E740481C1C}">
                <a14:useLocalDpi xmlns:a14="http://schemas.microsoft.com/office/drawing/2010/main" val="0"/>
              </a:ext>
            </a:extLst>
          </a:blip>
          <a:srcRect t="22047" r="24317" b="-702"/>
          <a:stretch/>
        </p:blipFill>
        <p:spPr>
          <a:xfrm>
            <a:off x="4466708" y="1660526"/>
            <a:ext cx="4948962" cy="4948969"/>
          </a:xfrm>
          <a:prstGeom prst="rect">
            <a:avLst/>
          </a:prstGeom>
        </p:spPr>
      </p:pic>
      <p:sp>
        <p:nvSpPr>
          <p:cNvPr id="3" name="Text Placeholder 3">
            <a:extLst>
              <a:ext uri="{FF2B5EF4-FFF2-40B4-BE49-F238E27FC236}">
                <a16:creationId xmlns:a16="http://schemas.microsoft.com/office/drawing/2014/main" id="{C5558AA3-9453-42AB-9B88-02BBCEDA81BD}"/>
              </a:ext>
            </a:extLst>
          </p:cNvPr>
          <p:cNvSpPr txBox="1">
            <a:spLocks noGrp="1"/>
          </p:cNvSpPr>
          <p:nvPr>
            <p:ph type="body" idx="2"/>
          </p:nvPr>
        </p:nvSpPr>
        <p:spPr>
          <a:xfrm>
            <a:off x="507208" y="839391"/>
            <a:ext cx="3404384" cy="5179217"/>
          </a:xfrm>
        </p:spPr>
        <p:txBody>
          <a:bodyPr lIns="0" tIns="0" rIns="0" bIns="0">
            <a:noAutofit/>
          </a:bodyPr>
          <a:lstStyle/>
          <a:p>
            <a:pPr lvl="0" rtl="0">
              <a:lnSpc>
                <a:spcPts val="1440"/>
              </a:lnSpc>
              <a:spcBef>
                <a:spcPts val="0"/>
              </a:spcBef>
              <a:spcAft>
                <a:spcPts val="1000"/>
              </a:spcAft>
            </a:pPr>
            <a:r>
              <a:rPr lang="cy-GB" sz="1200" dirty="0"/>
              <a:t>Mae astudiaethau diweddar hefyd wedi dangos bod sefydliadau sydd â thimau amrywiol yn cael gwell enillion ariannol, yn well am arloesi ac yn well yn eu gallu i newid.</a:t>
            </a:r>
          </a:p>
          <a:p>
            <a:pPr lvl="0" rtl="0">
              <a:lnSpc>
                <a:spcPct val="100000"/>
              </a:lnSpc>
              <a:spcBef>
                <a:spcPts val="0"/>
              </a:spcBef>
              <a:spcAft>
                <a:spcPts val="1200"/>
              </a:spcAft>
            </a:pPr>
            <a:r>
              <a:rPr lang="cy-GB" sz="1200" dirty="0"/>
              <a:t>Mae ein rhwydweithiau staff yn cael eu rhedeg gan staff ac ar gyfer staff. Cynorthwyir pob grŵp gan gyfarwyddwr a byddant yn cyfarfod yn rheolaidd, naill ai trwy gynhadledd fideo neu wyneb yn wyneb.</a:t>
            </a:r>
          </a:p>
          <a:p>
            <a:pPr lvl="0" rtl="0">
              <a:lnSpc>
                <a:spcPts val="1440"/>
              </a:lnSpc>
              <a:spcBef>
                <a:spcPts val="0"/>
              </a:spcBef>
              <a:spcAft>
                <a:spcPts val="1000"/>
              </a:spcAft>
            </a:pPr>
            <a:r>
              <a:rPr lang="cy-GB" sz="1200" dirty="0"/>
              <a:t>Mae'r rhwydweithiau'n canolbwyntio ar bob un o'r nodweddion gwarchodedig: oedran; anabledd (gan gynnwys iechyd meddwl); ailbennu rhywedd; priodas a phartneriaeth sifil; beichiogrwydd a mamolaeth; hil, crefydd a chred; rhyw; cyfeiriadedd rhywiol; </a:t>
            </a:r>
            <a:br>
              <a:rPr lang="en-GB" sz="1200" dirty="0"/>
            </a:br>
            <a:r>
              <a:rPr lang="cy-GB" sz="1200" dirty="0"/>
              <a:t>a'r iaith Ghymraeg.</a:t>
            </a:r>
          </a:p>
          <a:p>
            <a:pPr lvl="0" rtl="0">
              <a:lnSpc>
                <a:spcPts val="1440"/>
              </a:lnSpc>
              <a:spcBef>
                <a:spcPts val="0"/>
              </a:spcBef>
              <a:spcAft>
                <a:spcPts val="1000"/>
              </a:spcAft>
            </a:pPr>
            <a:r>
              <a:rPr lang="cy-GB" sz="1200" dirty="0"/>
              <a:t>Mae’r rhwydweithiau’n ymwneud â phob agwedd ar fusnes SAYH, gan gynnwys:</a:t>
            </a:r>
          </a:p>
          <a:p>
            <a:pPr lvl="0" rtl="0">
              <a:lnSpc>
                <a:spcPts val="1440"/>
              </a:lnSpc>
              <a:spcBef>
                <a:spcPts val="0"/>
              </a:spcBef>
              <a:spcAft>
                <a:spcPts val="1000"/>
              </a:spcAft>
            </a:pPr>
            <a:r>
              <a:rPr lang="cy-GB" sz="1200" dirty="0"/>
              <a:t>Helpu i gael gwared â rhwystrau a wynebir gan staff; hysbysu ac addysgu; cynghori ar bolisi mewnol; cynhyrchu syniadau ac atebion ymarferol; codi ymwybyddiaeth o faterion cydraddoldeb ac amrywiaeth; a darparu cymorth a ‘mannau diogel’ ar gyfer trafodaeth.</a:t>
            </a:r>
          </a:p>
          <a:p>
            <a:pPr lvl="0" rtl="0">
              <a:lnSpc>
                <a:spcPts val="1440"/>
              </a:lnSpc>
              <a:spcBef>
                <a:spcPts val="0"/>
              </a:spcBef>
              <a:spcAft>
                <a:spcPts val="1000"/>
              </a:spcAft>
            </a:pPr>
            <a:r>
              <a:rPr lang="cy-GB" sz="1200" dirty="0"/>
              <a:t>Os oes gennych chi angerdd am unrhyw un o'r nodweddion gwarchodedig, neu os ydych chi'n uniaethu â nhw, mae hwn yn gyfle gwych i gwrdd â phobl newydd a gweithio â chydweithwyr eraill sy'n rhannu'r un diddordebau.</a:t>
            </a:r>
          </a:p>
        </p:txBody>
      </p:sp>
      <p:sp>
        <p:nvSpPr>
          <p:cNvPr id="4" name="TextBox 6">
            <a:extLst>
              <a:ext uri="{FF2B5EF4-FFF2-40B4-BE49-F238E27FC236}">
                <a16:creationId xmlns:a16="http://schemas.microsoft.com/office/drawing/2014/main" id="{69DC6949-AB19-4F29-9A04-C7B0848F3B5C}"/>
              </a:ext>
            </a:extLst>
          </p:cNvPr>
          <p:cNvSpPr txBox="1"/>
          <p:nvPr/>
        </p:nvSpPr>
        <p:spPr>
          <a:xfrm>
            <a:off x="507208" y="342900"/>
            <a:ext cx="2993233" cy="369335"/>
          </a:xfrm>
          <a:prstGeom prst="rect">
            <a:avLst/>
          </a:prstGeom>
          <a:solidFill>
            <a:srgbClr val="009D98"/>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800" b="1" i="0" u="none" strike="noStrike" kern="1200" cap="none" spc="0" baseline="0">
                <a:solidFill>
                  <a:srgbClr val="FFFFFF"/>
                </a:solidFill>
                <a:uFillTx/>
                <a:latin typeface="Arial" pitchFamily="34"/>
                <a:cs typeface="Arial" pitchFamily="34"/>
              </a:rPr>
              <a:t>BOD YN GYNHWYSOL</a:t>
            </a:r>
          </a:p>
        </p:txBody>
      </p:sp>
      <p:pic>
        <p:nvPicPr>
          <p:cNvPr id="9" name="Picture 8">
            <a:extLst>
              <a:ext uri="{FF2B5EF4-FFF2-40B4-BE49-F238E27FC236}">
                <a16:creationId xmlns:a16="http://schemas.microsoft.com/office/drawing/2014/main" id="{928CFA8E-6B51-7108-76FD-BD9CAE5703CD}"/>
              </a:ext>
            </a:extLst>
          </p:cNvPr>
          <p:cNvPicPr>
            <a:picLocks noChangeAspect="1"/>
          </p:cNvPicPr>
          <p:nvPr/>
        </p:nvPicPr>
        <p:blipFill rotWithShape="1">
          <a:blip r:embed="rId4">
            <a:extLst>
              <a:ext uri="{28A0092B-C50C-407E-A947-70E740481C1C}">
                <a14:useLocalDpi xmlns:a14="http://schemas.microsoft.com/office/drawing/2010/main" val="0"/>
              </a:ext>
            </a:extLst>
          </a:blip>
          <a:srcRect b="83094"/>
          <a:stretch/>
        </p:blipFill>
        <p:spPr>
          <a:xfrm>
            <a:off x="4526342" y="643810"/>
            <a:ext cx="4722572" cy="7682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BFC7-51D1-4BDE-96CE-6CB19A186A71}"/>
              </a:ext>
            </a:extLst>
          </p:cNvPr>
          <p:cNvSpPr txBox="1">
            <a:spLocks noGrp="1"/>
          </p:cNvSpPr>
          <p:nvPr>
            <p:ph type="title" idx="4294967295"/>
          </p:nvPr>
        </p:nvSpPr>
        <p:spPr>
          <a:xfrm>
            <a:off x="694800" y="698500"/>
            <a:ext cx="10058400" cy="828675"/>
          </a:xfrm>
        </p:spPr>
        <p:txBody>
          <a:bodyPr>
            <a:normAutofit/>
          </a:bodyPr>
          <a:lstStyle/>
          <a:p>
            <a:pPr rtl="0"/>
            <a:r>
              <a:rPr lang="cy-GB" sz="4000" b="0">
                <a:latin typeface="Arial"/>
                <a:cs typeface="Arial"/>
              </a:rPr>
              <a:t>Ein Swyddfeydd</a:t>
            </a:r>
          </a:p>
        </p:txBody>
      </p:sp>
      <p:pic>
        <p:nvPicPr>
          <p:cNvPr id="11" name="Content Placeholder 3">
            <a:extLst>
              <a:ext uri="{FF2B5EF4-FFF2-40B4-BE49-F238E27FC236}">
                <a16:creationId xmlns:a16="http://schemas.microsoft.com/office/drawing/2014/main" id="{45DF6F99-53C2-48B7-BE8C-0E2992023F02}"/>
              </a:ext>
              <a:ext uri="{C183D7F6-B498-43B3-948B-1728B52AA6E4}">
                <adec:decorative xmlns:adec="http://schemas.microsoft.com/office/drawing/2017/decorative" val="1"/>
              </a:ext>
            </a:extLst>
          </p:cNvPr>
          <p:cNvPicPr>
            <a:picLocks noGrp="1" noChangeAspect="1"/>
          </p:cNvPicPr>
          <p:nvPr>
            <p:ph idx="4294967295"/>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847" t="4732" r="20383" b="3013"/>
          <a:stretch>
            <a:fillRect/>
          </a:stretch>
        </p:blipFill>
        <p:spPr>
          <a:xfrm>
            <a:off x="3289208" y="61912"/>
            <a:ext cx="5332413" cy="6734175"/>
          </a:xfrm>
        </p:spPr>
      </p:pic>
      <p:sp>
        <p:nvSpPr>
          <p:cNvPr id="3" name="TextBox 18">
            <a:extLst>
              <a:ext uri="{FF2B5EF4-FFF2-40B4-BE49-F238E27FC236}">
                <a16:creationId xmlns:a16="http://schemas.microsoft.com/office/drawing/2014/main" id="{F6D702CA-EA50-4324-8066-16F329CE2C38}"/>
              </a:ext>
            </a:extLst>
          </p:cNvPr>
          <p:cNvSpPr txBox="1"/>
          <p:nvPr/>
        </p:nvSpPr>
        <p:spPr>
          <a:xfrm>
            <a:off x="741179" y="4711712"/>
            <a:ext cx="2095828" cy="1631216"/>
          </a:xfrm>
          <a:prstGeom prst="rect">
            <a:avLst/>
          </a:prstGeom>
          <a:solidFill>
            <a:srgbClr val="BAC8D0"/>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373A36"/>
                </a:solidFill>
                <a:uFillTx/>
                <a:latin typeface="Arial"/>
                <a:cs typeface="Arial"/>
              </a:rPr>
              <a:t>Cymru a Rhanbarth De Orllewin Lloegr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1200" cap="none" spc="0" baseline="0" dirty="0">
              <a:solidFill>
                <a:srgbClr val="373A36"/>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373A36"/>
                </a:solidFill>
                <a:uFillTx/>
                <a:latin typeface="Arial"/>
                <a:cs typeface="Arial"/>
              </a:rPr>
              <a:t>Cyfarwyddwr Rhanbarthol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373A36"/>
                </a:solidFill>
                <a:uFillTx/>
                <a:latin typeface="Arial"/>
                <a:cs typeface="Arial"/>
              </a:rPr>
              <a:t>David Ford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373A36"/>
                </a:solidFill>
                <a:uFillTx/>
                <a:latin typeface="Arial"/>
                <a:cs typeface="Arial"/>
              </a:rPr>
              <a:t>Cyfeiriad</a:t>
            </a:r>
          </a:p>
          <a:p>
            <a:pPr rtl="0">
              <a:defRPr sz="1800" b="0" i="0" u="none" strike="noStrike" kern="0" cap="none" spc="0" baseline="0">
                <a:solidFill>
                  <a:srgbClr val="000000"/>
                </a:solidFill>
                <a:uFillTx/>
              </a:defRPr>
            </a:pPr>
            <a:r>
              <a:rPr lang="cy-GB" sz="1000" dirty="0">
                <a:solidFill>
                  <a:srgbClr val="373A36"/>
                </a:solidFill>
                <a:latin typeface="Arial"/>
                <a:cs typeface="Arial"/>
              </a:rPr>
              <a:t>Adeilad</a:t>
            </a:r>
            <a:r>
              <a:rPr lang="cy-GB" sz="1000" b="0" i="0" u="none" strike="noStrike" kern="1200" cap="none" spc="0" baseline="0" dirty="0">
                <a:solidFill>
                  <a:srgbClr val="373A36"/>
                </a:solidFill>
                <a:uFillTx/>
                <a:latin typeface="Arial"/>
                <a:cs typeface="Arial"/>
              </a:rPr>
              <a:t> 2 - Eastern Business Park</a:t>
            </a:r>
            <a:r>
              <a:rPr lang="cy-GB" sz="1000" dirty="0">
                <a:solidFill>
                  <a:srgbClr val="373A36"/>
                </a:solidFill>
                <a:latin typeface="Arial"/>
                <a:cs typeface="Arial"/>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373A36"/>
                </a:solidFill>
                <a:uFillTx/>
                <a:latin typeface="Arial"/>
                <a:cs typeface="Arial"/>
              </a:rPr>
              <a:t>Wern Fawr Lane</a:t>
            </a:r>
            <a:r>
              <a:rPr lang="cy-GB" sz="1000" dirty="0">
                <a:solidFill>
                  <a:srgbClr val="373A36"/>
                </a:solidFill>
                <a:latin typeface="Arial"/>
                <a:cs typeface="Arial"/>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373A36"/>
                </a:solidFill>
                <a:uFillTx/>
                <a:latin typeface="Arial"/>
                <a:cs typeface="Arial"/>
              </a:rPr>
              <a:t>Llaneirwg, Caerdydd </a:t>
            </a:r>
            <a:r>
              <a:rPr lang="cy-GB" sz="1000" b="0" i="0" u="none" strike="noStrike" kern="0" cap="none" spc="0" baseline="0" dirty="0">
                <a:solidFill>
                  <a:srgbClr val="000000"/>
                </a:solidFill>
                <a:uFillTx/>
                <a:latin typeface="Arial"/>
                <a:cs typeface="Arial"/>
              </a:rPr>
              <a:t>CF3 5EA</a:t>
            </a:r>
          </a:p>
        </p:txBody>
      </p:sp>
      <p:sp>
        <p:nvSpPr>
          <p:cNvPr id="4" name="TextBox 19">
            <a:extLst>
              <a:ext uri="{FF2B5EF4-FFF2-40B4-BE49-F238E27FC236}">
                <a16:creationId xmlns:a16="http://schemas.microsoft.com/office/drawing/2014/main" id="{C865379E-3E70-4FCC-B48C-CD628DAA2891}"/>
              </a:ext>
            </a:extLst>
          </p:cNvPr>
          <p:cNvSpPr txBox="1"/>
          <p:nvPr/>
        </p:nvSpPr>
        <p:spPr>
          <a:xfrm>
            <a:off x="9439565" y="407480"/>
            <a:ext cx="1979401" cy="1477328"/>
          </a:xfrm>
          <a:prstGeom prst="rect">
            <a:avLst/>
          </a:prstGeom>
          <a:solidFill>
            <a:srgbClr val="009D98"/>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FFFFFF"/>
                </a:solidFill>
                <a:uFillTx/>
                <a:latin typeface="Arial"/>
                <a:cs typeface="Arial"/>
              </a:rPr>
              <a:t>Rhanbarth y Gogledd Orllewin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1200" cap="none" spc="0" baseline="0" dirty="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FFFFFF"/>
                </a:solidFill>
                <a:uFillTx/>
                <a:latin typeface="Arial"/>
                <a:cs typeface="Arial"/>
              </a:rPr>
              <a:t>Cyfarwyddwr Rhanbarthol</a:t>
            </a:r>
          </a:p>
          <a:p>
            <a:pPr rtl="0">
              <a:defRPr sz="1800" b="0" i="0" u="none" strike="noStrike" kern="0" cap="none" spc="0" baseline="0">
                <a:solidFill>
                  <a:srgbClr val="000000"/>
                </a:solidFill>
                <a:uFillTx/>
              </a:defRPr>
            </a:pPr>
            <a:r>
              <a:rPr lang="cy-GB" sz="1000" kern="0" dirty="0">
                <a:solidFill>
                  <a:srgbClr val="FFFFFF"/>
                </a:solidFill>
                <a:latin typeface="Arial"/>
                <a:cs typeface="Arial"/>
              </a:rPr>
              <a:t>Cath Bates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FFFFFF"/>
                </a:solidFill>
                <a:uFillTx/>
                <a:latin typeface="Arial"/>
                <a:cs typeface="Arial"/>
              </a:rPr>
              <a:t>Cyfeiriad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FFFFFF"/>
                </a:solidFill>
                <a:uFillTx/>
                <a:latin typeface="Arial"/>
                <a:cs typeface="Arial"/>
              </a:rPr>
              <a:t>Llawr</a:t>
            </a:r>
            <a:r>
              <a:rPr lang="cy-GB" sz="1000" b="0" i="0" u="none" strike="noStrike" kern="1200" cap="none" spc="0" baseline="30000" dirty="0">
                <a:solidFill>
                  <a:srgbClr val="FFFFFF"/>
                </a:solidFill>
                <a:uFillTx/>
                <a:latin typeface="Arial"/>
                <a:cs typeface="Arial"/>
              </a:rPr>
              <a:t>1</a:t>
            </a:r>
            <a:r>
              <a:rPr lang="cy-GB" sz="1000" b="0" i="0" u="none" strike="noStrike" kern="1200" cap="none" spc="0" baseline="0" dirty="0">
                <a:solidFill>
                  <a:srgbClr val="FFFFFF"/>
                </a:solidFill>
                <a:uFillTx/>
                <a:latin typeface="Arial"/>
                <a:cs typeface="Arial"/>
              </a:rPr>
              <a:t>, Oaklands House</a:t>
            </a:r>
            <a:br>
              <a:rPr lang="en-GB" sz="1000" b="0" i="0" u="none" strike="noStrike" kern="1200" cap="none" spc="0" baseline="0" dirty="0">
                <a:uFillTx/>
                <a:latin typeface="Arial" pitchFamily="34"/>
                <a:cs typeface="Arial" pitchFamily="34"/>
              </a:rPr>
            </a:br>
            <a:r>
              <a:rPr lang="cy-GB" sz="1000" b="0" i="0" u="none" strike="noStrike" kern="1200" cap="none" spc="0" baseline="0" dirty="0">
                <a:solidFill>
                  <a:srgbClr val="FFFFFF"/>
                </a:solidFill>
                <a:uFillTx/>
                <a:latin typeface="Arial"/>
                <a:cs typeface="Arial"/>
              </a:rPr>
              <a:t>34 Washway Road</a:t>
            </a:r>
            <a:br>
              <a:rPr lang="en-GB" sz="1000" b="0" i="0" u="none" strike="noStrike" kern="1200" cap="none" spc="0" baseline="0" dirty="0">
                <a:uFillTx/>
                <a:latin typeface="Arial" pitchFamily="34"/>
                <a:cs typeface="Arial" pitchFamily="34"/>
              </a:rPr>
            </a:br>
            <a:r>
              <a:rPr lang="cy-GB" sz="1000" b="0" i="0" u="none" strike="noStrike" kern="1200" cap="none" spc="0" baseline="0" dirty="0">
                <a:solidFill>
                  <a:srgbClr val="FFFFFF"/>
                </a:solidFill>
                <a:uFillTx/>
                <a:latin typeface="Arial"/>
                <a:cs typeface="Arial"/>
              </a:rPr>
              <a:t>Sale M33 6FS</a:t>
            </a:r>
          </a:p>
        </p:txBody>
      </p:sp>
      <p:sp>
        <p:nvSpPr>
          <p:cNvPr id="5" name="TextBox 21">
            <a:extLst>
              <a:ext uri="{FF2B5EF4-FFF2-40B4-BE49-F238E27FC236}">
                <a16:creationId xmlns:a16="http://schemas.microsoft.com/office/drawing/2014/main" id="{FBB79588-6AB0-49FB-B30B-2E2F97F54338}"/>
              </a:ext>
            </a:extLst>
          </p:cNvPr>
          <p:cNvSpPr txBox="1"/>
          <p:nvPr/>
        </p:nvSpPr>
        <p:spPr>
          <a:xfrm>
            <a:off x="9439565" y="5047383"/>
            <a:ext cx="1979401" cy="1323439"/>
          </a:xfrm>
          <a:prstGeom prst="rect">
            <a:avLst/>
          </a:prstGeom>
          <a:solidFill>
            <a:srgbClr val="373A36"/>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FFFFFF"/>
                </a:solidFill>
                <a:uFillTx/>
                <a:latin typeface="Arial"/>
                <a:cs typeface="Arial"/>
              </a:rPr>
              <a:t>Rhanbarth Llundain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1200" cap="none" spc="0" baseline="0" dirty="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FFFFFF"/>
                </a:solidFill>
                <a:uFillTx/>
                <a:latin typeface="Arial"/>
                <a:cs typeface="Arial"/>
              </a:rPr>
              <a:t>Cyfarwyddwr Rhanbarthol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FFFFFF"/>
                </a:solidFill>
                <a:uFillTx/>
                <a:latin typeface="Arial"/>
                <a:cs typeface="Arial"/>
              </a:rPr>
              <a:t>Sal Naseem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FFFFFF"/>
                </a:solidFill>
                <a:uFillTx/>
                <a:latin typeface="Arial"/>
                <a:cs typeface="Arial"/>
              </a:rPr>
              <a:t>Cyfeiriad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FFFFFF"/>
                </a:solidFill>
                <a:uFillTx/>
                <a:latin typeface="Arial"/>
                <a:cs typeface="Arial"/>
              </a:rPr>
              <a:t>10 South Colonnade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FFFFFF"/>
                </a:solidFill>
                <a:uFillTx/>
                <a:latin typeface="Arial"/>
                <a:cs typeface="Arial"/>
              </a:rPr>
              <a:t>Canary Wharf</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FFFFFF"/>
                </a:solidFill>
                <a:uFillTx/>
                <a:latin typeface="Arial"/>
                <a:cs typeface="Arial"/>
              </a:rPr>
              <a:t>Llundain E14 4PU</a:t>
            </a:r>
          </a:p>
        </p:txBody>
      </p:sp>
      <p:sp>
        <p:nvSpPr>
          <p:cNvPr id="6" name="TextBox 22">
            <a:extLst>
              <a:ext uri="{FF2B5EF4-FFF2-40B4-BE49-F238E27FC236}">
                <a16:creationId xmlns:a16="http://schemas.microsoft.com/office/drawing/2014/main" id="{E5DB0D7E-61EE-48FD-83AA-E2904866B64A}"/>
              </a:ext>
            </a:extLst>
          </p:cNvPr>
          <p:cNvSpPr txBox="1"/>
          <p:nvPr/>
        </p:nvSpPr>
        <p:spPr>
          <a:xfrm>
            <a:off x="9439564" y="3517533"/>
            <a:ext cx="1979401" cy="1323439"/>
          </a:xfrm>
          <a:prstGeom prst="rect">
            <a:avLst/>
          </a:prstGeom>
          <a:solidFill>
            <a:srgbClr val="F0B336"/>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000000"/>
                </a:solidFill>
                <a:uFillTx/>
                <a:latin typeface="Arial"/>
                <a:cs typeface="Arial"/>
              </a:rPr>
              <a:t>Rhanbarth y De-ddwyrain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000000"/>
                </a:solidFill>
                <a:uFillTx/>
                <a:latin typeface="Arial"/>
                <a:cs typeface="Arial"/>
              </a:rPr>
              <a:t>Cyfarwyddwr Rhanbarthol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000000"/>
                </a:solidFill>
                <a:uFillTx/>
                <a:latin typeface="Arial"/>
                <a:cs typeface="Arial"/>
              </a:rPr>
              <a:t>Mel Palmer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000000"/>
                </a:solidFill>
                <a:uFillTx/>
                <a:latin typeface="Arial"/>
                <a:cs typeface="Arial"/>
              </a:rPr>
              <a:t>Cyfeiriad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000000"/>
                </a:solidFill>
                <a:uFillTx/>
                <a:latin typeface="Arial"/>
                <a:cs typeface="Arial"/>
              </a:rPr>
              <a:t>Southern House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000000"/>
                </a:solidFill>
                <a:uFillTx/>
                <a:latin typeface="Arial"/>
                <a:cs typeface="Arial"/>
              </a:rPr>
              <a:t>Wellesley Grove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000000"/>
                </a:solidFill>
                <a:uFillTx/>
                <a:latin typeface="Arial"/>
                <a:cs typeface="Arial"/>
              </a:rPr>
              <a:t>Croydon CR0 1XG</a:t>
            </a:r>
          </a:p>
        </p:txBody>
      </p:sp>
      <p:sp>
        <p:nvSpPr>
          <p:cNvPr id="7" name="TextBox 23">
            <a:extLst>
              <a:ext uri="{FF2B5EF4-FFF2-40B4-BE49-F238E27FC236}">
                <a16:creationId xmlns:a16="http://schemas.microsoft.com/office/drawing/2014/main" id="{F5F6B879-0A0D-4016-BDDB-0A7EB093230A}"/>
              </a:ext>
            </a:extLst>
          </p:cNvPr>
          <p:cNvSpPr txBox="1"/>
          <p:nvPr/>
        </p:nvSpPr>
        <p:spPr>
          <a:xfrm>
            <a:off x="9439565" y="1948367"/>
            <a:ext cx="1979401" cy="1477328"/>
          </a:xfrm>
          <a:prstGeom prst="rect">
            <a:avLst/>
          </a:prstGeom>
          <a:solidFill>
            <a:srgbClr val="FED47A"/>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373A36"/>
                </a:solidFill>
                <a:uFillTx/>
                <a:latin typeface="Arial"/>
                <a:cs typeface="Arial"/>
              </a:rPr>
              <a:t>Rhanbarth y Gogledd Ddwyrain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0" cap="none" spc="0" baseline="0" dirty="0">
              <a:solidFill>
                <a:srgbClr val="373A36"/>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373A36"/>
                </a:solidFill>
                <a:uFillTx/>
                <a:latin typeface="Arial"/>
                <a:cs typeface="Arial"/>
              </a:rPr>
              <a:t>Cyfarwyddwr Rhanbarthol</a:t>
            </a:r>
          </a:p>
          <a:p>
            <a:pPr rtl="0">
              <a:defRPr sz="1800" b="0" i="0" u="none" strike="noStrike" kern="0" cap="none" spc="0" baseline="0">
                <a:solidFill>
                  <a:srgbClr val="000000"/>
                </a:solidFill>
                <a:uFillTx/>
              </a:defRPr>
            </a:pPr>
            <a:r>
              <a:rPr lang="cy-GB" sz="1000" kern="0" dirty="0">
                <a:solidFill>
                  <a:srgbClr val="373A36"/>
                </a:solidFill>
                <a:latin typeface="Arial"/>
                <a:cs typeface="Arial"/>
              </a:rPr>
              <a:t>Emma Barry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373A36"/>
                </a:solidFill>
                <a:uFillTx/>
                <a:latin typeface="Arial"/>
                <a:cs typeface="Arial"/>
              </a:rPr>
              <a:t>Cyfeiriad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373A36"/>
                </a:solidFill>
                <a:uFillTx/>
                <a:latin typeface="Arial"/>
                <a:cs typeface="Arial"/>
              </a:rPr>
              <a:t>Pioneer House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373A36"/>
                </a:solidFill>
                <a:uFillTx/>
                <a:latin typeface="Arial"/>
                <a:cs typeface="Arial"/>
              </a:rPr>
              <a:t>Woolpacks Yard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373A36"/>
                </a:solidFill>
                <a:uFillTx/>
                <a:latin typeface="Arial"/>
                <a:cs typeface="Arial"/>
              </a:rPr>
              <a:t>Wakefield WF1 2SG</a:t>
            </a:r>
          </a:p>
        </p:txBody>
      </p:sp>
      <p:sp>
        <p:nvSpPr>
          <p:cNvPr id="8" name="TextBox 26">
            <a:extLst>
              <a:ext uri="{FF2B5EF4-FFF2-40B4-BE49-F238E27FC236}">
                <a16:creationId xmlns:a16="http://schemas.microsoft.com/office/drawing/2014/main" id="{A456DFCA-4AB7-43F6-A11A-1CCBE5D4DB5D}"/>
              </a:ext>
            </a:extLst>
          </p:cNvPr>
          <p:cNvSpPr txBox="1"/>
          <p:nvPr/>
        </p:nvSpPr>
        <p:spPr>
          <a:xfrm>
            <a:off x="735046" y="3013026"/>
            <a:ext cx="2093132" cy="1477328"/>
          </a:xfrm>
          <a:prstGeom prst="rect">
            <a:avLst/>
          </a:prstGeom>
          <a:solidFill>
            <a:srgbClr val="878986"/>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FFFFFF"/>
                </a:solidFill>
                <a:uFillTx/>
                <a:latin typeface="Arial"/>
                <a:cs typeface="Arial"/>
              </a:rPr>
              <a:t>Rhanbarth Canolbarth Lloegr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1200" cap="none" spc="0" baseline="0" dirty="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FFFFFF"/>
                </a:solidFill>
                <a:uFillTx/>
                <a:latin typeface="Arial"/>
                <a:cs typeface="Arial"/>
              </a:rPr>
              <a:t>Cyfarwyddwr Rhanbarthol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FFFFFF"/>
                </a:solidFill>
                <a:uFillTx/>
                <a:latin typeface="Arial"/>
                <a:cs typeface="Arial"/>
              </a:rPr>
              <a:t>Derrick Campbell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FFFFFF"/>
                </a:solidFill>
                <a:uFillTx/>
                <a:latin typeface="Arial"/>
                <a:cs typeface="Arial"/>
              </a:rPr>
              <a:t>Cyfeiriad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FFFFFF"/>
                </a:solidFill>
                <a:uFillTx/>
                <a:latin typeface="Arial"/>
                <a:cs typeface="Arial"/>
              </a:rPr>
              <a:t>Adeilad 9, Ground Floor, 19 Ridgeway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FFFFFF"/>
                </a:solidFill>
                <a:uFillTx/>
                <a:latin typeface="Arial"/>
                <a:cs typeface="Arial"/>
              </a:rPr>
              <a:t>Parc Busnes Quinton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FFFFFF"/>
                </a:solidFill>
                <a:uFillTx/>
                <a:latin typeface="Arial"/>
                <a:cs typeface="Arial"/>
              </a:rPr>
              <a:t>Quinton, Birmingham B32 1AL</a:t>
            </a:r>
          </a:p>
        </p:txBody>
      </p:sp>
      <p:sp>
        <p:nvSpPr>
          <p:cNvPr id="9" name="TextBox 31">
            <a:extLst>
              <a:ext uri="{FF2B5EF4-FFF2-40B4-BE49-F238E27FC236}">
                <a16:creationId xmlns:a16="http://schemas.microsoft.com/office/drawing/2014/main" id="{561D6CD1-B33F-4453-B80A-B44225497570}"/>
              </a:ext>
            </a:extLst>
          </p:cNvPr>
          <p:cNvSpPr txBox="1"/>
          <p:nvPr/>
        </p:nvSpPr>
        <p:spPr>
          <a:xfrm>
            <a:off x="735046" y="1316338"/>
            <a:ext cx="2093132" cy="1477328"/>
          </a:xfrm>
          <a:prstGeom prst="rect">
            <a:avLst/>
          </a:prstGeom>
          <a:solidFill>
            <a:srgbClr val="878986"/>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FFFFFF"/>
                </a:solidFill>
                <a:uFillTx/>
                <a:latin typeface="Arial"/>
                <a:cs typeface="Arial"/>
              </a:rPr>
              <a:t>Hillsborough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1200" cap="none" spc="0" baseline="0" dirty="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FFFFFF"/>
                </a:solidFill>
                <a:uFillTx/>
                <a:latin typeface="Arial"/>
                <a:cs typeface="Arial"/>
              </a:rPr>
              <a:t>Cyfarwyddwr Rhanbarthol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FFFFFF"/>
                </a:solidFill>
                <a:uFillTx/>
                <a:latin typeface="Arial"/>
                <a:cs typeface="Arial"/>
              </a:rPr>
              <a:t>Mike Benbow</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1" i="0" u="none" strike="noStrike" kern="1200" cap="none" spc="0" baseline="0" dirty="0">
                <a:solidFill>
                  <a:srgbClr val="FFFFFF"/>
                </a:solidFill>
                <a:uFillTx/>
                <a:latin typeface="Arial"/>
                <a:cs typeface="Arial"/>
              </a:rPr>
              <a:t>Cyfeiriad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FFFFFF"/>
                </a:solidFill>
                <a:uFillTx/>
                <a:latin typeface="Arial"/>
                <a:cs typeface="Arial"/>
              </a:rPr>
              <a:t>Renaissance House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FFFFFF"/>
                </a:solidFill>
                <a:uFillTx/>
                <a:latin typeface="Arial"/>
                <a:cs typeface="Arial"/>
              </a:rPr>
              <a:t>1220 Centre Park Square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FFFFFF"/>
                </a:solidFill>
                <a:uFillTx/>
                <a:latin typeface="Arial"/>
                <a:cs typeface="Arial"/>
              </a:rPr>
              <a:t>Lakeside Drive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000" b="0" i="0" u="none" strike="noStrike" kern="1200" cap="none" spc="0" baseline="0" dirty="0">
                <a:solidFill>
                  <a:srgbClr val="FFFFFF"/>
                </a:solidFill>
                <a:uFillTx/>
                <a:latin typeface="Arial"/>
                <a:cs typeface="Arial"/>
              </a:rPr>
              <a:t>Warrington WA1 1RU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9755E22-60E6-49DB-BE63-8E0589DEE4DD}"/>
              </a:ext>
            </a:extLst>
          </p:cNvPr>
          <p:cNvSpPr txBox="1">
            <a:spLocks noGrp="1"/>
          </p:cNvSpPr>
          <p:nvPr>
            <p:ph type="body" idx="2"/>
          </p:nvPr>
        </p:nvSpPr>
        <p:spPr>
          <a:xfrm>
            <a:off x="507208" y="1612901"/>
            <a:ext cx="3498735" cy="2520790"/>
          </a:xfrm>
        </p:spPr>
        <p:txBody>
          <a:bodyPr lIns="0" tIns="0" rIns="0" bIns="0">
            <a:noAutofit/>
          </a:bodyPr>
          <a:lstStyle/>
          <a:p>
            <a:pPr lvl="0" rtl="0">
              <a:lnSpc>
                <a:spcPct val="120000"/>
              </a:lnSpc>
              <a:spcBef>
                <a:spcPts val="0"/>
              </a:spcBef>
              <a:spcAft>
                <a:spcPts val="1200"/>
              </a:spcAft>
            </a:pPr>
            <a:r>
              <a:rPr lang="cy-GB" sz="1200" b="1" dirty="0">
                <a:latin typeface="Arial"/>
                <a:cs typeface="Arial"/>
              </a:rPr>
              <a:t>Ewch i'n Tudalen Gyrfaoedd SAYH ar:</a:t>
            </a:r>
          </a:p>
          <a:p>
            <a:pPr rtl="0">
              <a:lnSpc>
                <a:spcPct val="120000"/>
              </a:lnSpc>
              <a:spcBef>
                <a:spcPts val="0"/>
              </a:spcBef>
              <a:spcAft>
                <a:spcPts val="1200"/>
              </a:spcAft>
            </a:pPr>
            <a:r>
              <a:rPr lang="cy-GB" sz="1200" dirty="0">
                <a:latin typeface="Arial"/>
                <a:cs typeface="Arial"/>
                <a:hlinkClick r:id="rId2"/>
              </a:rPr>
              <a:t>https://www.policeconduct.gov.uk/cy/working-for-us</a:t>
            </a:r>
            <a:endParaRPr lang="cy-GB" sz="1200" dirty="0">
              <a:latin typeface="Arial"/>
              <a:cs typeface="Arial"/>
            </a:endParaRPr>
          </a:p>
          <a:p>
            <a:pPr rtl="0">
              <a:lnSpc>
                <a:spcPct val="120000"/>
              </a:lnSpc>
              <a:spcBef>
                <a:spcPts val="0"/>
              </a:spcBef>
              <a:spcAft>
                <a:spcPts val="1200"/>
              </a:spcAft>
            </a:pPr>
            <a:r>
              <a:rPr lang="cy-GB" sz="1200" dirty="0">
                <a:cs typeface="Arial"/>
                <a:hlinkClick r:id="rId3"/>
              </a:rPr>
              <a:t>Pŵer gweithleoedd cynhwysol | </a:t>
            </a:r>
            <a:r>
              <a:rPr lang="cy-GB" sz="1200" dirty="0" err="1">
                <a:cs typeface="Arial"/>
                <a:hlinkClick r:id="rId3"/>
              </a:rPr>
              <a:t>Stonewall</a:t>
            </a:r>
            <a:endParaRPr lang="cy-GB" sz="1200" dirty="0">
              <a:cs typeface="Arial"/>
              <a:hlinkClick r:id="rId3"/>
            </a:endParaRPr>
          </a:p>
        </p:txBody>
      </p:sp>
      <p:pic>
        <p:nvPicPr>
          <p:cNvPr id="4" name="Picture 7">
            <a:extLst>
              <a:ext uri="{FF2B5EF4-FFF2-40B4-BE49-F238E27FC236}">
                <a16:creationId xmlns:a16="http://schemas.microsoft.com/office/drawing/2014/main" id="{A7BDC87E-E66D-4369-B97B-B6FE5E8AB07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059386" y="0"/>
            <a:ext cx="8185736" cy="6858000"/>
          </a:xfrm>
          <a:prstGeom prst="rect">
            <a:avLst/>
          </a:prstGeom>
          <a:noFill/>
          <a:ln cap="flat">
            <a:noFill/>
          </a:ln>
        </p:spPr>
      </p:pic>
      <p:sp>
        <p:nvSpPr>
          <p:cNvPr id="5" name="TextBox 6">
            <a:extLst>
              <a:ext uri="{FF2B5EF4-FFF2-40B4-BE49-F238E27FC236}">
                <a16:creationId xmlns:a16="http://schemas.microsoft.com/office/drawing/2014/main" id="{E5A6CB7D-420F-4B1C-B674-F2E7ED8F3279}"/>
              </a:ext>
            </a:extLst>
          </p:cNvPr>
          <p:cNvSpPr txBox="1"/>
          <p:nvPr/>
        </p:nvSpPr>
        <p:spPr>
          <a:xfrm>
            <a:off x="507208" y="342900"/>
            <a:ext cx="2993233" cy="369332"/>
          </a:xfrm>
          <a:prstGeom prst="rect">
            <a:avLst/>
          </a:prstGeom>
          <a:solidFill>
            <a:srgbClr val="009D98"/>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800" b="1" i="0" u="none" strike="noStrike" kern="1200" cap="none" spc="0" baseline="0">
                <a:solidFill>
                  <a:srgbClr val="FFFFFF"/>
                </a:solidFill>
                <a:uFillTx/>
                <a:latin typeface="Arial" pitchFamily="34"/>
                <a:cs typeface="Arial" pitchFamily="34"/>
              </a:rPr>
              <a:t>EISIAU GWYBOD MWY?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C665-56CA-4B79-B332-8C68689E43A9}"/>
              </a:ext>
            </a:extLst>
          </p:cNvPr>
          <p:cNvSpPr txBox="1">
            <a:spLocks noGrp="1"/>
          </p:cNvSpPr>
          <p:nvPr>
            <p:ph type="title"/>
          </p:nvPr>
        </p:nvSpPr>
        <p:spPr>
          <a:xfrm>
            <a:off x="507208" y="771552"/>
            <a:ext cx="3200400" cy="447041"/>
          </a:xfrm>
        </p:spPr>
        <p:txBody>
          <a:bodyPr lIns="0" tIns="0" rIns="0" bIns="0"/>
          <a:lstStyle/>
          <a:p>
            <a:pPr lvl="0" rtl="0"/>
            <a:r>
              <a:rPr lang="cy-GB" sz="2400" dirty="0"/>
              <a:t>Cysylltwch â ni</a:t>
            </a:r>
          </a:p>
        </p:txBody>
      </p:sp>
      <p:sp>
        <p:nvSpPr>
          <p:cNvPr id="3" name="Text Placeholder 3">
            <a:extLst>
              <a:ext uri="{FF2B5EF4-FFF2-40B4-BE49-F238E27FC236}">
                <a16:creationId xmlns:a16="http://schemas.microsoft.com/office/drawing/2014/main" id="{684E3DCD-79DF-426E-A14C-971DDD95E2CC}"/>
              </a:ext>
            </a:extLst>
          </p:cNvPr>
          <p:cNvSpPr txBox="1">
            <a:spLocks noGrp="1"/>
          </p:cNvSpPr>
          <p:nvPr>
            <p:ph type="body" idx="2"/>
          </p:nvPr>
        </p:nvSpPr>
        <p:spPr>
          <a:xfrm>
            <a:off x="507208" y="1383441"/>
            <a:ext cx="3398042" cy="4703783"/>
          </a:xfrm>
        </p:spPr>
        <p:txBody>
          <a:bodyPr lIns="0" tIns="0" rIns="0" bIns="0">
            <a:noAutofit/>
          </a:bodyPr>
          <a:lstStyle/>
          <a:p>
            <a:pPr lvl="0" rtl="0">
              <a:lnSpc>
                <a:spcPts val="1680"/>
              </a:lnSpc>
              <a:spcBef>
                <a:spcPts val="0"/>
              </a:spcBef>
              <a:spcAft>
                <a:spcPts val="1400"/>
              </a:spcAft>
            </a:pPr>
            <a:r>
              <a:rPr lang="cy-GB" sz="1350" dirty="0">
                <a:latin typeface="Arial"/>
                <a:cs typeface="Arial"/>
              </a:rPr>
              <a:t>Switsfwrdd teleffon</a:t>
            </a:r>
          </a:p>
          <a:p>
            <a:pPr lvl="0" rtl="0">
              <a:lnSpc>
                <a:spcPts val="1680"/>
              </a:lnSpc>
              <a:spcBef>
                <a:spcPts val="0"/>
              </a:spcBef>
              <a:spcAft>
                <a:spcPts val="1400"/>
              </a:spcAft>
            </a:pPr>
            <a:r>
              <a:rPr lang="cy-GB" sz="1350" b="1" dirty="0">
                <a:latin typeface="Arial"/>
                <a:cs typeface="Arial"/>
              </a:rPr>
              <a:t>0300 020 0096 </a:t>
            </a:r>
            <a:r>
              <a:rPr lang="cy-GB" sz="1350" dirty="0">
                <a:latin typeface="Arial"/>
                <a:cs typeface="Arial"/>
              </a:rPr>
              <a:t>(pwyswch 2 pan ofynnir i chi)</a:t>
            </a:r>
          </a:p>
          <a:p>
            <a:pPr lvl="0" rtl="0">
              <a:lnSpc>
                <a:spcPts val="1680"/>
              </a:lnSpc>
              <a:spcBef>
                <a:spcPts val="0"/>
              </a:spcBef>
              <a:spcAft>
                <a:spcPts val="1400"/>
              </a:spcAft>
            </a:pPr>
            <a:r>
              <a:rPr lang="cy-GB" sz="1350" dirty="0">
                <a:latin typeface="Arial"/>
                <a:cs typeface="Arial"/>
              </a:rPr>
              <a:t>We welcome telephone calls in Welsh.</a:t>
            </a:r>
          </a:p>
          <a:p>
            <a:pPr lvl="0" rtl="0">
              <a:lnSpc>
                <a:spcPts val="1680"/>
              </a:lnSpc>
              <a:spcBef>
                <a:spcPts val="0"/>
              </a:spcBef>
              <a:spcAft>
                <a:spcPts val="1400"/>
              </a:spcAft>
            </a:pPr>
            <a:r>
              <a:rPr lang="cy-GB" sz="1350" dirty="0">
                <a:latin typeface="Arial"/>
                <a:cs typeface="Arial"/>
              </a:rPr>
              <a:t>Rydym yn croesawu galwadau ffôn yn y Gymraeg.</a:t>
            </a:r>
          </a:p>
          <a:p>
            <a:pPr rtl="0">
              <a:lnSpc>
                <a:spcPts val="1680"/>
              </a:lnSpc>
              <a:spcBef>
                <a:spcPts val="0"/>
              </a:spcBef>
              <a:spcAft>
                <a:spcPts val="1400"/>
              </a:spcAft>
            </a:pPr>
            <a:r>
              <a:rPr lang="cy-GB" sz="1350" dirty="0">
                <a:latin typeface="Arial"/>
                <a:cs typeface="Arial"/>
              </a:rPr>
              <a:t>Mae'r llinellau ar agor rhwng 9am a 5pm, </a:t>
            </a:r>
            <a:br>
              <a:rPr lang="en-GB" sz="1350" dirty="0">
                <a:cs typeface="Arial"/>
              </a:rPr>
            </a:br>
            <a:r>
              <a:rPr lang="cy-GB" sz="1350" dirty="0">
                <a:latin typeface="Arial"/>
                <a:cs typeface="Arial"/>
              </a:rPr>
              <a:t>o ddydd Llun i ddydd Gwener. </a:t>
            </a:r>
            <a:br>
              <a:rPr lang="en-GB" sz="1350" dirty="0">
                <a:cs typeface="Arial"/>
              </a:rPr>
            </a:br>
            <a:r>
              <a:rPr lang="cy-GB" sz="1350" dirty="0">
                <a:latin typeface="Arial"/>
                <a:cs typeface="Arial"/>
              </a:rPr>
              <a:t>At ein dibenion amddiffyn a hyfforddi ar y cyd mae'n bosibl y caiff galwadau eu recordio.  </a:t>
            </a:r>
          </a:p>
          <a:p>
            <a:pPr lvl="0" rtl="0">
              <a:lnSpc>
                <a:spcPts val="1680"/>
              </a:lnSpc>
              <a:spcBef>
                <a:spcPts val="0"/>
              </a:spcBef>
              <a:spcAft>
                <a:spcPts val="0"/>
              </a:spcAft>
            </a:pPr>
            <a:r>
              <a:rPr lang="cy-GB" sz="1350" b="1" dirty="0">
                <a:latin typeface="Arial"/>
                <a:cs typeface="Arial"/>
              </a:rPr>
              <a:t>E-bost</a:t>
            </a:r>
          </a:p>
          <a:p>
            <a:pPr lvl="0" rtl="0">
              <a:lnSpc>
                <a:spcPts val="1680"/>
              </a:lnSpc>
              <a:spcBef>
                <a:spcPts val="0"/>
              </a:spcBef>
              <a:spcAft>
                <a:spcPts val="1400"/>
              </a:spcAft>
            </a:pPr>
            <a:r>
              <a:rPr lang="cy-GB" sz="1350" dirty="0">
                <a:latin typeface="Arial"/>
                <a:cs typeface="Arial"/>
              </a:rPr>
              <a:t>Ar gyfer ymholiadau sy'n ymwneud â recriwtio, cysylltwch â</a:t>
            </a:r>
          </a:p>
          <a:p>
            <a:pPr rtl="0">
              <a:lnSpc>
                <a:spcPts val="1680"/>
              </a:lnSpc>
              <a:spcBef>
                <a:spcPts val="0"/>
              </a:spcBef>
              <a:spcAft>
                <a:spcPts val="1400"/>
              </a:spcAft>
            </a:pPr>
            <a:r>
              <a:rPr lang="cy-GB" sz="1350" u="sng" dirty="0">
                <a:latin typeface="Arial"/>
                <a:cs typeface="Arial"/>
                <a:hlinkClick r:id="rId2"/>
              </a:rPr>
              <a:t>campaigns@policeconduct.gov.uk </a:t>
            </a:r>
          </a:p>
          <a:p>
            <a:pPr lvl="0">
              <a:lnSpc>
                <a:spcPts val="1680"/>
              </a:lnSpc>
              <a:spcBef>
                <a:spcPts val="0"/>
              </a:spcBef>
              <a:spcAft>
                <a:spcPts val="1400"/>
              </a:spcAft>
            </a:pPr>
            <a:endParaRPr lang="en-GB" sz="1350" dirty="0"/>
          </a:p>
        </p:txBody>
      </p:sp>
      <p:pic>
        <p:nvPicPr>
          <p:cNvPr id="4" name="Picture 4">
            <a:extLst>
              <a:ext uri="{FF2B5EF4-FFF2-40B4-BE49-F238E27FC236}">
                <a16:creationId xmlns:a16="http://schemas.microsoft.com/office/drawing/2014/main" id="{F68E1610-5A41-4117-9BA4-057BAA59D89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26295" y="0"/>
            <a:ext cx="8165701" cy="6858000"/>
          </a:xfrm>
          <a:prstGeom prst="rect">
            <a:avLst/>
          </a:prstGeom>
          <a:noFill/>
          <a:ln cap="flat">
            <a:noFill/>
          </a:ln>
        </p:spPr>
      </p:pic>
      <p:sp>
        <p:nvSpPr>
          <p:cNvPr id="5" name="TextBox 6">
            <a:extLst>
              <a:ext uri="{FF2B5EF4-FFF2-40B4-BE49-F238E27FC236}">
                <a16:creationId xmlns:a16="http://schemas.microsoft.com/office/drawing/2014/main" id="{E140D4D5-E095-4EF8-B1C7-EC27FAC31437}"/>
              </a:ext>
            </a:extLst>
          </p:cNvPr>
          <p:cNvSpPr txBox="1"/>
          <p:nvPr/>
        </p:nvSpPr>
        <p:spPr>
          <a:xfrm>
            <a:off x="507208" y="342900"/>
            <a:ext cx="2993233" cy="338554"/>
          </a:xfrm>
          <a:prstGeom prst="rect">
            <a:avLst/>
          </a:prstGeom>
          <a:solidFill>
            <a:srgbClr val="009D98"/>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600" b="1" i="0" u="none" strike="noStrike" kern="1200" cap="none" spc="0" baseline="0" dirty="0">
                <a:solidFill>
                  <a:srgbClr val="FFFFFF"/>
                </a:solidFill>
                <a:uFillTx/>
                <a:latin typeface="Arial" pitchFamily="34"/>
                <a:cs typeface="Arial" pitchFamily="34"/>
              </a:rPr>
              <a:t>GWNEUD GWAHANIAETH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5F889-F89B-4C3B-BC3D-A490FB53F49A}"/>
              </a:ext>
            </a:extLst>
          </p:cNvPr>
          <p:cNvSpPr txBox="1"/>
          <p:nvPr/>
        </p:nvSpPr>
        <p:spPr>
          <a:xfrm>
            <a:off x="575351" y="379444"/>
            <a:ext cx="7811197" cy="830997"/>
          </a:xfrm>
          <a:prstGeom prst="rect">
            <a:avLst/>
          </a:prstGeom>
          <a:noFill/>
        </p:spPr>
        <p:txBody>
          <a:bodyPr wrap="square" rtlCol="0">
            <a:spAutoFit/>
          </a:bodyPr>
          <a:lstStyle/>
          <a:p>
            <a:pPr rtl="0"/>
            <a:r>
              <a:rPr lang="cy-GB" sz="2400" dirty="0">
                <a:solidFill>
                  <a:srgbClr val="373A36"/>
                </a:solidFill>
                <a:latin typeface="Arial" panose="020B0604020202020204" pitchFamily="34" charset="0"/>
                <a:cs typeface="Arial" panose="020B0604020202020204" pitchFamily="34" charset="0"/>
              </a:rPr>
              <a:t>Beth ydym yn ei wneud yn </a:t>
            </a:r>
            <a:br>
              <a:rPr lang="en-GB" sz="2400" dirty="0">
                <a:solidFill>
                  <a:srgbClr val="373A36"/>
                </a:solidFill>
                <a:latin typeface="Arial" panose="020B0604020202020204" pitchFamily="34" charset="0"/>
                <a:cs typeface="Arial" panose="020B0604020202020204" pitchFamily="34" charset="0"/>
              </a:rPr>
            </a:br>
            <a:r>
              <a:rPr lang="cy-GB" sz="2400" dirty="0">
                <a:solidFill>
                  <a:srgbClr val="373A36"/>
                </a:solidFill>
                <a:latin typeface="Arial" panose="020B0604020202020204" pitchFamily="34" charset="0"/>
                <a:cs typeface="Arial" panose="020B0604020202020204" pitchFamily="34" charset="0"/>
              </a:rPr>
              <a:t>Swyddfa Annibynnol Ymddygiad yr Heddlu (SAYH)?</a:t>
            </a:r>
          </a:p>
        </p:txBody>
      </p:sp>
      <p:sp>
        <p:nvSpPr>
          <p:cNvPr id="4" name="TextBox 3">
            <a:extLst>
              <a:ext uri="{FF2B5EF4-FFF2-40B4-BE49-F238E27FC236}">
                <a16:creationId xmlns:a16="http://schemas.microsoft.com/office/drawing/2014/main" id="{1708B174-FF03-4D22-A789-3090AC755E0B}"/>
              </a:ext>
            </a:extLst>
          </p:cNvPr>
          <p:cNvSpPr txBox="1"/>
          <p:nvPr/>
        </p:nvSpPr>
        <p:spPr>
          <a:xfrm>
            <a:off x="575352" y="1370362"/>
            <a:ext cx="7548501" cy="5216813"/>
          </a:xfrm>
          <a:prstGeom prst="rect">
            <a:avLst/>
          </a:prstGeom>
          <a:noFill/>
        </p:spPr>
        <p:txBody>
          <a:bodyPr wrap="square">
            <a:spAutoFit/>
          </a:bodyPr>
          <a:lstStyle/>
          <a:p>
            <a:pPr marL="285750" indent="-285750" algn="l" rtl="0" fontAlgn="base">
              <a:spcAft>
                <a:spcPts val="600"/>
              </a:spcAft>
              <a:buClr>
                <a:srgbClr val="FFC000"/>
              </a:buClr>
              <a:buFont typeface="Arial" panose="020B0604020202020204" pitchFamily="34" charset="0"/>
              <a:buChar char="•"/>
            </a:pPr>
            <a:r>
              <a:rPr lang="cy-GB" b="0" i="0" dirty="0">
                <a:solidFill>
                  <a:srgbClr val="373A36"/>
                </a:solidFill>
                <a:effectLst/>
                <a:latin typeface="Arial" panose="020B0604020202020204" pitchFamily="34" charset="0"/>
                <a:cs typeface="Arial" panose="020B0604020202020204" pitchFamily="34" charset="0"/>
              </a:rPr>
              <a:t>Rydym yn annibynnol i'r heddlu, y llywodraeth a grwpiau buddiant.</a:t>
            </a:r>
          </a:p>
          <a:p>
            <a:pPr marL="285750" indent="-285750" algn="l" rtl="0" fontAlgn="base">
              <a:spcAft>
                <a:spcPts val="600"/>
              </a:spcAft>
              <a:buClr>
                <a:srgbClr val="FFC000"/>
              </a:buClr>
              <a:buFont typeface="Arial" panose="020B0604020202020204" pitchFamily="34" charset="0"/>
              <a:buChar char="•"/>
            </a:pPr>
            <a:r>
              <a:rPr lang="cy-GB" b="0" i="0" dirty="0">
                <a:solidFill>
                  <a:srgbClr val="373A36"/>
                </a:solidFill>
                <a:effectLst/>
                <a:latin typeface="Arial" panose="020B0604020202020204" pitchFamily="34" charset="0"/>
                <a:cs typeface="Arial" panose="020B0604020202020204" pitchFamily="34" charset="0"/>
              </a:rPr>
              <a:t>Rydym yn ymchwilio i’r digwyddiadau a’r honiadau mwyaf difrifol a sensitif yn ymwneud â’r heddlu yng Nghymru a Lloegr.</a:t>
            </a:r>
          </a:p>
          <a:p>
            <a:pPr marL="285750" indent="-285750" algn="l" rtl="0" fontAlgn="base">
              <a:spcAft>
                <a:spcPts val="600"/>
              </a:spcAft>
              <a:buClr>
                <a:srgbClr val="FFC000"/>
              </a:buClr>
              <a:buFont typeface="Arial" panose="020B0604020202020204" pitchFamily="34" charset="0"/>
              <a:buChar char="•"/>
            </a:pPr>
            <a:r>
              <a:rPr lang="cy-GB" b="0" i="0" dirty="0">
                <a:solidFill>
                  <a:srgbClr val="373A36"/>
                </a:solidFill>
                <a:effectLst/>
                <a:latin typeface="Arial" panose="020B0604020202020204" pitchFamily="34" charset="0"/>
                <a:cs typeface="Arial" panose="020B0604020202020204" pitchFamily="34" charset="0"/>
              </a:rPr>
              <a:t>Dros amser, mae ein cylch gwaith sy’n cwmpasu heddluoedd wedi’i ymestyn i gynnwys:</a:t>
            </a:r>
          </a:p>
          <a:p>
            <a:pPr marL="742950" lvl="1" indent="-285750" rtl="0" fontAlgn="base">
              <a:spcAft>
                <a:spcPts val="600"/>
              </a:spcAft>
              <a:buClr>
                <a:srgbClr val="FFC000"/>
              </a:buClr>
              <a:buFont typeface="Arial" panose="020B0604020202020204" pitchFamily="34" charset="0"/>
              <a:buChar char="•"/>
            </a:pPr>
            <a:r>
              <a:rPr lang="cy-GB" b="0" i="0" dirty="0">
                <a:solidFill>
                  <a:srgbClr val="373A36"/>
                </a:solidFill>
                <a:effectLst/>
                <a:latin typeface="Arial" panose="020B0604020202020204" pitchFamily="34" charset="0"/>
                <a:cs typeface="Arial" panose="020B0604020202020204" pitchFamily="34" charset="0"/>
              </a:rPr>
              <a:t>comisiynwyr heddlu a throseddu a’u dirprwyon</a:t>
            </a:r>
          </a:p>
          <a:p>
            <a:pPr marL="742950" lvl="1" indent="-285750" rtl="0" fontAlgn="base">
              <a:spcAft>
                <a:spcPts val="600"/>
              </a:spcAft>
              <a:buClr>
                <a:srgbClr val="FFC000"/>
              </a:buClr>
              <a:buFont typeface="Arial" panose="020B0604020202020204" pitchFamily="34" charset="0"/>
              <a:buChar char="•"/>
            </a:pPr>
            <a:r>
              <a:rPr lang="cy-GB" b="0" i="0" dirty="0">
                <a:solidFill>
                  <a:srgbClr val="373A36"/>
                </a:solidFill>
                <a:effectLst/>
                <a:latin typeface="Arial" panose="020B0604020202020204" pitchFamily="34" charset="0"/>
                <a:cs typeface="Arial" panose="020B0604020202020204" pitchFamily="34" charset="0"/>
              </a:rPr>
              <a:t>Swyddfa Maer Llundain dros Blismona a Throseddu, a’i ddirprwy</a:t>
            </a:r>
          </a:p>
          <a:p>
            <a:pPr marL="742950" lvl="1" indent="-285750" rtl="0" fontAlgn="base">
              <a:spcAft>
                <a:spcPts val="600"/>
              </a:spcAft>
              <a:buClr>
                <a:srgbClr val="FFC000"/>
              </a:buClr>
              <a:buFont typeface="Arial" panose="020B0604020202020204" pitchFamily="34" charset="0"/>
              <a:buChar char="•"/>
            </a:pPr>
            <a:r>
              <a:rPr lang="cy-GB" b="0" i="0" dirty="0">
                <a:solidFill>
                  <a:srgbClr val="373A36"/>
                </a:solidFill>
                <a:effectLst/>
                <a:latin typeface="Arial" panose="020B0604020202020204" pitchFamily="34" charset="0"/>
                <a:cs typeface="Arial" panose="020B0604020202020204" pitchFamily="34" charset="0"/>
              </a:rPr>
              <a:t>heddluoedd arbenigol penodol (gan gynnwys Heddlu Trafnidiaeth Prydain, Heddlu’r Weinyddiaeth Amddiffyn a’r Gwnstabliaeth Niwclear Sifil)</a:t>
            </a:r>
          </a:p>
          <a:p>
            <a:pPr marL="742950" lvl="1" indent="-285750" rtl="0" fontAlgn="base">
              <a:spcAft>
                <a:spcPts val="600"/>
              </a:spcAft>
              <a:buClr>
                <a:srgbClr val="FFC000"/>
              </a:buClr>
              <a:buFont typeface="Arial" panose="020B0604020202020204" pitchFamily="34" charset="0"/>
              <a:buChar char="•"/>
            </a:pPr>
            <a:r>
              <a:rPr lang="cy-GB" b="0" i="0" dirty="0">
                <a:solidFill>
                  <a:srgbClr val="373A36"/>
                </a:solidFill>
                <a:effectLst/>
                <a:latin typeface="Arial" panose="020B0604020202020204" pitchFamily="34" charset="0"/>
                <a:cs typeface="Arial" panose="020B0604020202020204" pitchFamily="34" charset="0"/>
              </a:rPr>
              <a:t>Cyllid a Thollau Ei Mawrhydi (HMRC)</a:t>
            </a:r>
          </a:p>
          <a:p>
            <a:pPr marL="742950" lvl="1" indent="-285750" rtl="0" fontAlgn="base">
              <a:spcAft>
                <a:spcPts val="600"/>
              </a:spcAft>
              <a:buClr>
                <a:srgbClr val="FFC000"/>
              </a:buClr>
              <a:buFont typeface="Arial" panose="020B0604020202020204" pitchFamily="34" charset="0"/>
              <a:buChar char="•"/>
            </a:pPr>
            <a:r>
              <a:rPr lang="cy-GB" b="0" i="0" dirty="0">
                <a:solidFill>
                  <a:srgbClr val="373A36"/>
                </a:solidFill>
                <a:effectLst/>
                <a:latin typeface="Arial" panose="020B0604020202020204" pitchFamily="34" charset="0"/>
                <a:cs typeface="Arial" panose="020B0604020202020204" pitchFamily="34" charset="0"/>
              </a:rPr>
              <a:t>staff sy’n cyflawni swyddogaethau ffiniau a mewnfudo penodol sydd bellach yn gweithio o fewn Llu Ffiniau’r DU a’r Swyddfa Gartref</a:t>
            </a:r>
          </a:p>
          <a:p>
            <a:pPr marL="742950" lvl="1" indent="-285750" rtl="0" fontAlgn="base">
              <a:spcAft>
                <a:spcPts val="600"/>
              </a:spcAft>
              <a:buClr>
                <a:srgbClr val="FFC000"/>
              </a:buClr>
              <a:buFont typeface="Arial" panose="020B0604020202020204" pitchFamily="34" charset="0"/>
              <a:buChar char="•"/>
            </a:pPr>
            <a:r>
              <a:rPr lang="cy-GB" b="0" i="0" dirty="0">
                <a:solidFill>
                  <a:srgbClr val="373A36"/>
                </a:solidFill>
                <a:effectLst/>
                <a:latin typeface="Arial" panose="020B0604020202020204" pitchFamily="34" charset="0"/>
                <a:cs typeface="Arial" panose="020B0604020202020204" pitchFamily="34" charset="0"/>
              </a:rPr>
              <a:t>yr Asiantaeth Troseddu Cenedlaethol (NCA)</a:t>
            </a:r>
          </a:p>
          <a:p>
            <a:pPr marL="742950" lvl="1" indent="-285750" rtl="0" fontAlgn="base">
              <a:spcAft>
                <a:spcPts val="600"/>
              </a:spcAft>
              <a:buClr>
                <a:srgbClr val="FFC000"/>
              </a:buClr>
              <a:buFont typeface="Arial" panose="020B0604020202020204" pitchFamily="34" charset="0"/>
              <a:buChar char="•"/>
            </a:pPr>
            <a:r>
              <a:rPr lang="cy-GB" b="0" i="0" dirty="0">
                <a:solidFill>
                  <a:srgbClr val="373A36"/>
                </a:solidFill>
                <a:effectLst/>
                <a:latin typeface="Arial" panose="020B0604020202020204" pitchFamily="34" charset="0"/>
                <a:cs typeface="Arial" panose="020B0604020202020204" pitchFamily="34" charset="0"/>
              </a:rPr>
              <a:t>swyddogion sy’n cyflawni rhai swyddogaethau yn yr Awdurdod Meistri Gangiau a Cham-drin Llafur (GLAA)</a:t>
            </a:r>
          </a:p>
        </p:txBody>
      </p:sp>
      <p:sp>
        <p:nvSpPr>
          <p:cNvPr id="3" name="TextBox 2">
            <a:extLst>
              <a:ext uri="{FF2B5EF4-FFF2-40B4-BE49-F238E27FC236}">
                <a16:creationId xmlns:a16="http://schemas.microsoft.com/office/drawing/2014/main" id="{F8339A6C-35F5-47F0-B20A-6800EA6DAFBF}"/>
              </a:ext>
            </a:extLst>
          </p:cNvPr>
          <p:cNvSpPr txBox="1"/>
          <p:nvPr/>
        </p:nvSpPr>
        <p:spPr>
          <a:xfrm>
            <a:off x="9328935" y="1582220"/>
            <a:ext cx="1705510" cy="369332"/>
          </a:xfrm>
          <a:prstGeom prst="rect">
            <a:avLst/>
          </a:prstGeom>
          <a:noFill/>
        </p:spPr>
        <p:txBody>
          <a:bodyPr wrap="square" rtlCol="0">
            <a:spAutoFit/>
          </a:bodyPr>
          <a:lstStyle/>
          <a:p>
            <a:pPr rtl="0"/>
            <a:r>
              <a:rPr lang="cy-GB">
                <a:solidFill>
                  <a:srgbClr val="FF0000"/>
                </a:solidFill>
              </a:rPr>
              <a:t>DELWEDD?</a:t>
            </a:r>
          </a:p>
        </p:txBody>
      </p:sp>
      <p:pic>
        <p:nvPicPr>
          <p:cNvPr id="5" name="Picture 4">
            <a:extLst>
              <a:ext uri="{FF2B5EF4-FFF2-40B4-BE49-F238E27FC236}">
                <a16:creationId xmlns:a16="http://schemas.microsoft.com/office/drawing/2014/main" id="{CD555A05-1AD1-427D-8A90-D1631D0326AC}"/>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25134" y="0"/>
            <a:ext cx="3974934" cy="6858000"/>
          </a:xfrm>
          <a:prstGeom prst="rect">
            <a:avLst/>
          </a:prstGeom>
        </p:spPr>
      </p:pic>
    </p:spTree>
    <p:extLst>
      <p:ext uri="{BB962C8B-B14F-4D97-AF65-F5344CB8AC3E}">
        <p14:creationId xmlns:p14="http://schemas.microsoft.com/office/powerpoint/2010/main" val="326840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8B94888-4246-42EF-BB8E-4AD75C4E9609}"/>
              </a:ext>
            </a:extLst>
          </p:cNvPr>
          <p:cNvSpPr txBox="1"/>
          <p:nvPr/>
        </p:nvSpPr>
        <p:spPr>
          <a:xfrm>
            <a:off x="695245" y="699195"/>
            <a:ext cx="4703435" cy="553998"/>
          </a:xfrm>
          <a:prstGeom prst="rect">
            <a:avLst/>
          </a:prstGeom>
          <a:noFill/>
          <a:ln cap="flat">
            <a:noFill/>
          </a:ln>
        </p:spPr>
        <p:txBody>
          <a:bodyPr vert="horz" wrap="square" lIns="0" tIns="0" rIns="0" bIns="0" anchor="t" anchorCtr="0" compatLnSpc="1">
            <a:spAutoFit/>
          </a:bodyPr>
          <a:lstStyle/>
          <a:p>
            <a:pPr rtl="0">
              <a:defRPr sz="1800" b="0" i="0" u="none" strike="noStrike" kern="0" cap="none" spc="0" baseline="0">
                <a:solidFill>
                  <a:srgbClr val="000000"/>
                </a:solidFill>
                <a:uFillTx/>
              </a:defRPr>
            </a:pPr>
            <a:r>
              <a:rPr lang="cy-GB" sz="3600" i="0" u="none" strike="noStrike" kern="1200" cap="none" spc="0" baseline="0">
                <a:solidFill>
                  <a:srgbClr val="373A36"/>
                </a:solidFill>
                <a:uFillTx/>
                <a:latin typeface="Arial"/>
                <a:cs typeface="Arial"/>
              </a:rPr>
              <a:t>Cyflwyniad</a:t>
            </a:r>
          </a:p>
        </p:txBody>
      </p:sp>
      <p:sp>
        <p:nvSpPr>
          <p:cNvPr id="14" name="TextBox 13">
            <a:extLst>
              <a:ext uri="{FF2B5EF4-FFF2-40B4-BE49-F238E27FC236}">
                <a16:creationId xmlns:a16="http://schemas.microsoft.com/office/drawing/2014/main" id="{D74409D3-6F38-4A97-941C-1C3B86917184}"/>
              </a:ext>
            </a:extLst>
          </p:cNvPr>
          <p:cNvSpPr txBox="1"/>
          <p:nvPr/>
        </p:nvSpPr>
        <p:spPr>
          <a:xfrm>
            <a:off x="638380" y="1514033"/>
            <a:ext cx="7657185" cy="4739759"/>
          </a:xfrm>
          <a:prstGeom prst="rect">
            <a:avLst/>
          </a:prstGeom>
          <a:noFill/>
        </p:spPr>
        <p:txBody>
          <a:bodyPr wrap="square" lIns="91440" tIns="45720" rIns="91440" bIns="45720" rtlCol="0" anchor="t">
            <a:spAutoFit/>
          </a:bodyPr>
          <a:lstStyle/>
          <a:p>
            <a:pPr rtl="0">
              <a:spcAft>
                <a:spcPts val="600"/>
              </a:spcAft>
            </a:pPr>
            <a:r>
              <a:rPr lang="cy-GB">
                <a:solidFill>
                  <a:srgbClr val="373A36"/>
                </a:solidFill>
              </a:rPr>
              <a:t>Rydym yn anelu â'r pecyn hwn i roi syniad i chi o'r hyn i'w ddisgwyl gan SAYH fel cyflogwr.   </a:t>
            </a:r>
          </a:p>
          <a:p>
            <a:pPr rtl="0">
              <a:spcAft>
                <a:spcPts val="600"/>
              </a:spcAft>
            </a:pPr>
            <a:r>
              <a:rPr lang="cy-GB">
                <a:solidFill>
                  <a:srgbClr val="373A36"/>
                </a:solidFill>
                <a:cs typeface="Calibri"/>
              </a:rPr>
              <a:t>Rydym yn falch o'n Hanes a'n Gwerthoedd ac yn parhau i fod yn ymrwymedig i'r bobl sy'n gwneud SAYH yr hyn ydyw.</a:t>
            </a:r>
          </a:p>
          <a:p>
            <a:pPr rtl="0">
              <a:spcAft>
                <a:spcPts val="600"/>
              </a:spcAft>
            </a:pPr>
            <a:r>
              <a:rPr lang="cy-GB">
                <a:solidFill>
                  <a:srgbClr val="373A36"/>
                </a:solidFill>
              </a:rPr>
              <a:t>Yn y pecyn hwn byddwn yn rhannu gwybodaeth am:</a:t>
            </a:r>
          </a:p>
          <a:p>
            <a:pPr marL="285750" indent="-285750" rtl="0">
              <a:spcAft>
                <a:spcPts val="600"/>
              </a:spcAft>
              <a:buClr>
                <a:srgbClr val="FFC000"/>
              </a:buClr>
              <a:buFont typeface="Arial" panose="020B0604020202020204" pitchFamily="34" charset="0"/>
              <a:buChar char="•"/>
            </a:pPr>
            <a:r>
              <a:rPr lang="cy-GB">
                <a:solidFill>
                  <a:srgbClr val="373A36"/>
                </a:solidFill>
                <a:ea typeface="+mn-lt"/>
                <a:cs typeface="+mn-lt"/>
              </a:rPr>
              <a:t>Werthoedd SAYH</a:t>
            </a:r>
          </a:p>
          <a:p>
            <a:pPr marL="285750" indent="-285750" rtl="0">
              <a:spcAft>
                <a:spcPts val="600"/>
              </a:spcAft>
              <a:buClr>
                <a:srgbClr val="FFC000"/>
              </a:buClr>
              <a:buFont typeface="Arial" panose="020B0604020202020204" pitchFamily="34" charset="0"/>
              <a:buChar char="•"/>
            </a:pPr>
            <a:r>
              <a:rPr lang="cy-GB">
                <a:solidFill>
                  <a:srgbClr val="373A36"/>
                </a:solidFill>
              </a:rPr>
              <a:t>Hanes SAYH</a:t>
            </a:r>
          </a:p>
          <a:p>
            <a:pPr marL="285750" indent="-285750" rtl="0">
              <a:spcAft>
                <a:spcPts val="600"/>
              </a:spcAft>
              <a:buClr>
                <a:srgbClr val="FFC000"/>
              </a:buClr>
              <a:buFont typeface="Arial" panose="020B0604020202020204" pitchFamily="34" charset="0"/>
              <a:buChar char="•"/>
            </a:pPr>
            <a:r>
              <a:rPr lang="cy-GB">
                <a:solidFill>
                  <a:srgbClr val="373A36"/>
                </a:solidFill>
              </a:rPr>
              <a:t>Ein gwaith tuag at Gydraddoldeb, Amrywiaeth a Chynhwysiant (EDI)</a:t>
            </a:r>
          </a:p>
          <a:p>
            <a:pPr marL="285750" indent="-285750" rtl="0">
              <a:spcAft>
                <a:spcPts val="600"/>
              </a:spcAft>
              <a:buClr>
                <a:srgbClr val="FFC000"/>
              </a:buClr>
              <a:buFont typeface="Arial" panose="020B0604020202020204" pitchFamily="34" charset="0"/>
              <a:buChar char="•"/>
            </a:pPr>
            <a:r>
              <a:rPr lang="cy-GB">
                <a:solidFill>
                  <a:srgbClr val="373A36"/>
                </a:solidFill>
              </a:rPr>
              <a:t>Rhwydweithiau Staff SAYH </a:t>
            </a:r>
          </a:p>
          <a:p>
            <a:pPr marL="285750" indent="-285750" rtl="0">
              <a:spcAft>
                <a:spcPts val="600"/>
              </a:spcAft>
              <a:buClr>
                <a:srgbClr val="FFC000"/>
              </a:buClr>
              <a:buFont typeface="Arial" panose="020B0604020202020204" pitchFamily="34" charset="0"/>
              <a:buChar char="•"/>
            </a:pPr>
            <a:r>
              <a:rPr lang="cy-GB">
                <a:solidFill>
                  <a:srgbClr val="373A36"/>
                </a:solidFill>
              </a:rPr>
              <a:t>Ein hymrwymiad i ddarparu ar gyfer eich anghenion</a:t>
            </a:r>
          </a:p>
          <a:p>
            <a:pPr marL="285750" indent="-285750" rtl="0">
              <a:spcAft>
                <a:spcPts val="600"/>
              </a:spcAft>
              <a:buClr>
                <a:srgbClr val="FFC000"/>
              </a:buClr>
              <a:buFont typeface="Arial" panose="020B0604020202020204" pitchFamily="34" charset="0"/>
              <a:buChar char="•"/>
            </a:pPr>
            <a:r>
              <a:rPr lang="cy-GB">
                <a:solidFill>
                  <a:srgbClr val="373A36"/>
                </a:solidFill>
              </a:rPr>
              <a:t>Ein hymrwymiad i fod yn gyflogwr Cyfleoedd Cyfartal</a:t>
            </a:r>
          </a:p>
          <a:p>
            <a:pPr marL="285750" indent="-285750" rtl="0">
              <a:spcAft>
                <a:spcPts val="600"/>
              </a:spcAft>
              <a:buClr>
                <a:srgbClr val="FFC000"/>
              </a:buClr>
              <a:buFont typeface="Arial,Sans-Serif" panose="020B0604020202020204" pitchFamily="34" charset="0"/>
              <a:buChar char="•"/>
            </a:pPr>
            <a:r>
              <a:rPr lang="cy-GB">
                <a:solidFill>
                  <a:srgbClr val="373A36"/>
                </a:solidFill>
                <a:ea typeface="+mn-lt"/>
                <a:cs typeface="+mn-lt"/>
              </a:rPr>
              <a:t>Lleoliadau daearyddol SAYH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cs typeface="Calibri" panose="020F0502020204030204"/>
            </a:endParaRPr>
          </a:p>
        </p:txBody>
      </p:sp>
      <p:pic>
        <p:nvPicPr>
          <p:cNvPr id="3" name="Picture 3">
            <a:extLst>
              <a:ext uri="{FF2B5EF4-FFF2-40B4-BE49-F238E27FC236}">
                <a16:creationId xmlns:a16="http://schemas.microsoft.com/office/drawing/2014/main" id="{B6A7EAF3-E101-C182-3AAD-80F1E2B50A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893872" y="818888"/>
            <a:ext cx="1948295" cy="935182"/>
          </a:xfrm>
          <a:prstGeom prst="rect">
            <a:avLst/>
          </a:prstGeom>
        </p:spPr>
      </p:pic>
      <p:pic>
        <p:nvPicPr>
          <p:cNvPr id="4" name="Picture 4">
            <a:extLst>
              <a:ext uri="{FF2B5EF4-FFF2-40B4-BE49-F238E27FC236}">
                <a16:creationId xmlns:a16="http://schemas.microsoft.com/office/drawing/2014/main" id="{998E16D1-EA51-3BA0-BB06-5E6BAEBEA6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96457" y="2181020"/>
            <a:ext cx="2143125" cy="857250"/>
          </a:xfrm>
          <a:prstGeom prst="rect">
            <a:avLst/>
          </a:prstGeom>
        </p:spPr>
      </p:pic>
      <p:pic>
        <p:nvPicPr>
          <p:cNvPr id="5" name="Picture 5">
            <a:extLst>
              <a:ext uri="{FF2B5EF4-FFF2-40B4-BE49-F238E27FC236}">
                <a16:creationId xmlns:a16="http://schemas.microsoft.com/office/drawing/2014/main" id="{F1FF05AD-1F17-E720-95D6-B1DB53A4C6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96457" y="3423403"/>
            <a:ext cx="2143125" cy="1028700"/>
          </a:xfrm>
          <a:prstGeom prst="rect">
            <a:avLst/>
          </a:prstGeom>
        </p:spPr>
      </p:pic>
      <p:pic>
        <p:nvPicPr>
          <p:cNvPr id="7" name="Picture 17">
            <a:extLst>
              <a:ext uri="{FF2B5EF4-FFF2-40B4-BE49-F238E27FC236}">
                <a16:creationId xmlns:a16="http://schemas.microsoft.com/office/drawing/2014/main" id="{581308F9-4778-AF42-1DE7-046894627BFD}"/>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90899" y="4697119"/>
            <a:ext cx="2868807" cy="922075"/>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BF8D-8480-44A5-BFD3-533C4228FAE8}"/>
              </a:ext>
            </a:extLst>
          </p:cNvPr>
          <p:cNvSpPr txBox="1">
            <a:spLocks noGrp="1"/>
          </p:cNvSpPr>
          <p:nvPr>
            <p:ph type="title"/>
          </p:nvPr>
        </p:nvSpPr>
        <p:spPr>
          <a:xfrm>
            <a:off x="507208" y="937067"/>
            <a:ext cx="3150391" cy="445861"/>
          </a:xfrm>
        </p:spPr>
        <p:txBody>
          <a:bodyPr lIns="0" tIns="0" rIns="0" bIns="0"/>
          <a:lstStyle/>
          <a:p>
            <a:pPr rtl="0"/>
            <a:r>
              <a:rPr lang="cy-GB" sz="2400">
                <a:latin typeface="Arial"/>
                <a:cs typeface="Arial"/>
              </a:rPr>
              <a:t>Gwerthoedd SAYH</a:t>
            </a:r>
          </a:p>
        </p:txBody>
      </p:sp>
      <p:sp>
        <p:nvSpPr>
          <p:cNvPr id="3" name="Text Placeholder 3">
            <a:extLst>
              <a:ext uri="{FF2B5EF4-FFF2-40B4-BE49-F238E27FC236}">
                <a16:creationId xmlns:a16="http://schemas.microsoft.com/office/drawing/2014/main" id="{BA595CC9-CE58-43B6-9DE3-253BAD2F6ED9}"/>
              </a:ext>
            </a:extLst>
          </p:cNvPr>
          <p:cNvSpPr txBox="1">
            <a:spLocks noGrp="1"/>
          </p:cNvSpPr>
          <p:nvPr>
            <p:ph type="body" idx="2"/>
          </p:nvPr>
        </p:nvSpPr>
        <p:spPr>
          <a:xfrm>
            <a:off x="507208" y="2189854"/>
            <a:ext cx="3200400" cy="2487893"/>
          </a:xfrm>
        </p:spPr>
        <p:txBody>
          <a:bodyPr lIns="0" tIns="0" rIns="0" bIns="0">
            <a:normAutofit fontScale="85000" lnSpcReduction="10000"/>
          </a:bodyPr>
          <a:lstStyle/>
          <a:p>
            <a:pPr rtl="0">
              <a:lnSpc>
                <a:spcPts val="1700"/>
              </a:lnSpc>
              <a:spcBef>
                <a:spcPts val="0"/>
              </a:spcBef>
              <a:spcAft>
                <a:spcPts val="1400"/>
              </a:spcAft>
            </a:pPr>
            <a:r>
              <a:rPr lang="cy-GB">
                <a:latin typeface="Arial"/>
                <a:cs typeface="Arial"/>
              </a:rPr>
              <a:t>Rydym yn gweithio yng nghyd-destun ein gwerthoedd a gytunwyd sy'n llywio'r ffordd rydym yn gwneud pethau yn SAYH.</a:t>
            </a:r>
          </a:p>
          <a:p>
            <a:pPr rtl="0">
              <a:lnSpc>
                <a:spcPts val="1700"/>
              </a:lnSpc>
              <a:spcBef>
                <a:spcPts val="0"/>
              </a:spcBef>
              <a:spcAft>
                <a:spcPts val="1400"/>
              </a:spcAft>
            </a:pPr>
            <a:r>
              <a:rPr lang="cy-GB">
                <a:latin typeface="Arial"/>
                <a:cs typeface="Arial"/>
              </a:rPr>
              <a:t>Mae ein gwerthoedd yn adlewyrchu sut y byddwn yn cydweithio er mwyn cyflawni ein gorchwyl i wella hyder y cyhoedd mewn plismona drwy sicrhau bod yr heddlu'n atebol am eu gweithredoedd a bod gwersi'n cael eu dysgu.</a:t>
            </a:r>
          </a:p>
        </p:txBody>
      </p:sp>
      <p:sp>
        <p:nvSpPr>
          <p:cNvPr id="4" name="TextBox 6">
            <a:extLst>
              <a:ext uri="{FF2B5EF4-FFF2-40B4-BE49-F238E27FC236}">
                <a16:creationId xmlns:a16="http://schemas.microsoft.com/office/drawing/2014/main" id="{0B8115CC-68F9-4620-9CA4-EBEAD32FD028}"/>
              </a:ext>
            </a:extLst>
          </p:cNvPr>
          <p:cNvSpPr txBox="1"/>
          <p:nvPr/>
        </p:nvSpPr>
        <p:spPr>
          <a:xfrm>
            <a:off x="507208" y="342900"/>
            <a:ext cx="2993233" cy="369335"/>
          </a:xfrm>
          <a:prstGeom prst="rect">
            <a:avLst/>
          </a:prstGeom>
          <a:solidFill>
            <a:srgbClr val="00B0B9"/>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800" b="1" i="0" u="none" strike="noStrike" kern="1200" cap="none" spc="0" baseline="0">
                <a:solidFill>
                  <a:srgbClr val="FFFFFF"/>
                </a:solidFill>
                <a:uFillTx/>
                <a:latin typeface="Arial" pitchFamily="34"/>
                <a:cs typeface="Arial" pitchFamily="34"/>
              </a:rPr>
              <a:t>ANNIBYNIAETH</a:t>
            </a:r>
          </a:p>
        </p:txBody>
      </p:sp>
      <p:sp>
        <p:nvSpPr>
          <p:cNvPr id="10" name="TextBox 15">
            <a:extLst>
              <a:ext uri="{FF2B5EF4-FFF2-40B4-BE49-F238E27FC236}">
                <a16:creationId xmlns:a16="http://schemas.microsoft.com/office/drawing/2014/main" id="{592261EE-AF4C-4FAF-B556-C98CAD7FAC5A}"/>
              </a:ext>
            </a:extLst>
          </p:cNvPr>
          <p:cNvSpPr txBox="1"/>
          <p:nvPr/>
        </p:nvSpPr>
        <p:spPr>
          <a:xfrm>
            <a:off x="5933148" y="563766"/>
            <a:ext cx="4586228" cy="869469"/>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cy-GB" sz="1400" b="1" i="0" u="none" strike="noStrike" kern="1200" cap="none" spc="0" baseline="0">
                <a:solidFill>
                  <a:srgbClr val="373A36"/>
                </a:solidFill>
                <a:uFillTx/>
                <a:latin typeface="Arial" pitchFamily="34"/>
                <a:cs typeface="Arial" pitchFamily="34"/>
              </a:rPr>
              <a:t>Seeking truth/Chwilio am wirionedd</a:t>
            </a: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cy-GB" sz="1050" b="0" i="0" u="none" strike="noStrike" kern="1200" cap="none" spc="0" baseline="0">
                <a:solidFill>
                  <a:srgbClr val="373A36"/>
                </a:solidFill>
                <a:uFillTx/>
                <a:latin typeface="Arial"/>
                <a:cs typeface="Arial"/>
              </a:rPr>
              <a:t>Rydym yn teimlo'n freintiedig i fod yn geidwaid system gwyno'r heddlu. Rydym yn gwerthfawrogi ymddiriedaeth y cyhoedd a’r heddlu ac yn ymrwymo i fod yn gyfiawn ac yn deg wrth ddatgelu’r gwirionedd. Rydym yn cydnabod bod canlyniad cyfiawn yn dibynnu ar fod yn ddiduedd ac yn dryloyw wrth gyrraedd y gwirionedd am yr hyn a ddigwyddodd.</a:t>
            </a:r>
          </a:p>
        </p:txBody>
      </p:sp>
      <p:sp>
        <p:nvSpPr>
          <p:cNvPr id="11" name="TextBox 19">
            <a:extLst>
              <a:ext uri="{FF2B5EF4-FFF2-40B4-BE49-F238E27FC236}">
                <a16:creationId xmlns:a16="http://schemas.microsoft.com/office/drawing/2014/main" id="{CFB9AB98-C918-421C-A34D-CE975998DB56}"/>
              </a:ext>
            </a:extLst>
          </p:cNvPr>
          <p:cNvSpPr txBox="1"/>
          <p:nvPr/>
        </p:nvSpPr>
        <p:spPr>
          <a:xfrm>
            <a:off x="5933148" y="1798992"/>
            <a:ext cx="3996778" cy="869469"/>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cy-GB" sz="1400" b="1" i="0" u="none" strike="noStrike" kern="1200" cap="none" spc="0" baseline="0">
                <a:solidFill>
                  <a:srgbClr val="373A36"/>
                </a:solidFill>
                <a:uFillTx/>
                <a:latin typeface="Arial" pitchFamily="34"/>
                <a:cs typeface="Arial" pitchFamily="34"/>
              </a:rPr>
              <a:t>Being inclusive/Bod yn gynhwysol</a:t>
            </a: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cy-GB" sz="1050" b="0" i="0" u="none" strike="noStrike" kern="1200" cap="none" spc="0" baseline="0">
                <a:solidFill>
                  <a:srgbClr val="373A36"/>
                </a:solidFill>
                <a:uFillTx/>
                <a:latin typeface="Arial"/>
                <a:cs typeface="Arial"/>
              </a:rPr>
              <a:t>Mae gennym ddiwylliant cynhwysol. Rydym yn deg ac yn ddiduedd wrth i ni drin pob unigolyn. Rydym yn gweithio ar draws ffiniau, yn fewnol yn ogystal ag yn allanol, yn cydweithio ac yn adeiladu perthnasoedd cryf.</a:t>
            </a:r>
          </a:p>
        </p:txBody>
      </p:sp>
      <p:sp>
        <p:nvSpPr>
          <p:cNvPr id="12" name="TextBox 20">
            <a:extLst>
              <a:ext uri="{FF2B5EF4-FFF2-40B4-BE49-F238E27FC236}">
                <a16:creationId xmlns:a16="http://schemas.microsoft.com/office/drawing/2014/main" id="{70A877AF-0BEC-4ECA-8BA6-B7EE04613E3C}"/>
              </a:ext>
            </a:extLst>
          </p:cNvPr>
          <p:cNvSpPr txBox="1"/>
          <p:nvPr/>
        </p:nvSpPr>
        <p:spPr>
          <a:xfrm>
            <a:off x="5933148" y="2954415"/>
            <a:ext cx="5878476" cy="117724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cy-GB" sz="1400" b="1" i="0" u="none" strike="noStrike" kern="1200" cap="none" spc="0" baseline="0">
                <a:solidFill>
                  <a:srgbClr val="373A36"/>
                </a:solidFill>
                <a:uFillTx/>
                <a:latin typeface="Arial" pitchFamily="34"/>
                <a:cs typeface="Arial" pitchFamily="34"/>
              </a:rPr>
              <a:t>Empowering people/Grymuso pobl</a:t>
            </a: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cy-GB" sz="1050" b="0" i="0" u="none" strike="noStrike" kern="1200" cap="none" spc="0" baseline="0">
                <a:solidFill>
                  <a:srgbClr val="373A36"/>
                </a:solidFill>
                <a:uFillTx/>
                <a:latin typeface="Arial"/>
                <a:cs typeface="Arial"/>
              </a:rPr>
              <a:t>Rydym yn credu y dylai pawb fod yn arweinydd ac yn chwarae rôl mewn llunio cyfeiriad y sefydliad. Rydym yn darparu amgylchedd cefnogol a heriol lle gall pobl ffynnu a chyrraedd eu potensial. Rydym yn ymddiried yn ein pobl i wneud y pethau iawn. Rydym yn annog cymryd risgiau a fesurwyd a gwneud penderfyniadau yn seiliedig ar dystiolaeth. Pan wneir camgymeriadau, byddwn yn cynorthwyo pobl ac yn nodi cyfleoedd ar gyfer dysgu a gwella. Rydym yn sicrhau y gall pobl gyflwyno cwynion heb brofi triniaeth annheg.</a:t>
            </a:r>
          </a:p>
        </p:txBody>
      </p:sp>
      <p:sp>
        <p:nvSpPr>
          <p:cNvPr id="13" name="TextBox 21">
            <a:extLst>
              <a:ext uri="{FF2B5EF4-FFF2-40B4-BE49-F238E27FC236}">
                <a16:creationId xmlns:a16="http://schemas.microsoft.com/office/drawing/2014/main" id="{DA2E2DFF-D109-4F13-A1BB-E1101965AB23}"/>
              </a:ext>
            </a:extLst>
          </p:cNvPr>
          <p:cNvSpPr txBox="1"/>
          <p:nvPr/>
        </p:nvSpPr>
        <p:spPr>
          <a:xfrm>
            <a:off x="5933148" y="4403169"/>
            <a:ext cx="5258805" cy="869469"/>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cy-GB" sz="1400" b="1" i="0" u="none" strike="noStrike" kern="1200" cap="none" spc="0" baseline="0">
                <a:solidFill>
                  <a:srgbClr val="373A36"/>
                </a:solidFill>
                <a:uFillTx/>
                <a:latin typeface="Arial" pitchFamily="34"/>
                <a:cs typeface="Arial" pitchFamily="34"/>
              </a:rPr>
              <a:t>Being tenacious/Bod yn daer</a:t>
            </a:r>
          </a:p>
          <a:p>
            <a:pPr rtl="0">
              <a:lnSpc>
                <a:spcPts val="1200"/>
              </a:lnSpc>
              <a:defRPr sz="1800" b="0" i="0" u="none" strike="noStrike" kern="0" cap="none" spc="0" baseline="0">
                <a:solidFill>
                  <a:srgbClr val="000000"/>
                </a:solidFill>
                <a:uFillTx/>
              </a:defRPr>
            </a:pPr>
            <a:r>
              <a:rPr lang="cy-GB" sz="1050" b="0" i="0" u="none" strike="noStrike" kern="1200" cap="none" spc="0" baseline="0">
                <a:solidFill>
                  <a:srgbClr val="373A36"/>
                </a:solidFill>
                <a:uFillTx/>
                <a:latin typeface="Arial"/>
                <a:cs typeface="Arial"/>
              </a:rPr>
              <a:t>Mae'n gwaith yn gofyn i ni fod yn feiddgar, yn wydn ac wedi ymrwymo i wneud gwahaniaeth i'r cyhoedd. Rydym yn ystyried ein dyletswyddau fel gweision cyhoeddus o ddifrif ac adlewyrchir ein hymrwymiad yn ein gwaith. Rydym yn cwrdd â'r heriau â dyfalbarhad i gyflawni nodau unigol a sefydliadol.</a:t>
            </a:r>
            <a:r>
              <a:rPr lang="cy-GB" sz="1050">
                <a:solidFill>
                  <a:srgbClr val="373A36"/>
                </a:solidFill>
                <a:latin typeface="Arial"/>
                <a:cs typeface="Arial"/>
              </a:rPr>
              <a:t> </a:t>
            </a:r>
          </a:p>
        </p:txBody>
      </p:sp>
      <p:sp>
        <p:nvSpPr>
          <p:cNvPr id="14" name="TextBox 22">
            <a:extLst>
              <a:ext uri="{FF2B5EF4-FFF2-40B4-BE49-F238E27FC236}">
                <a16:creationId xmlns:a16="http://schemas.microsoft.com/office/drawing/2014/main" id="{70715D9B-B70A-42DA-BB8B-B117F427655A}"/>
              </a:ext>
            </a:extLst>
          </p:cNvPr>
          <p:cNvSpPr txBox="1"/>
          <p:nvPr/>
        </p:nvSpPr>
        <p:spPr>
          <a:xfrm>
            <a:off x="5933148" y="5685593"/>
            <a:ext cx="5062319" cy="869469"/>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cy-GB" sz="1400" b="1" i="0" u="none" strike="noStrike" kern="1200" cap="none" spc="0" baseline="0">
                <a:solidFill>
                  <a:srgbClr val="373A36"/>
                </a:solidFill>
                <a:uFillTx/>
                <a:latin typeface="Arial" pitchFamily="34"/>
                <a:cs typeface="Arial" pitchFamily="34"/>
              </a:rPr>
              <a:t>Making a difference/Gwneud gwahaniaeth</a:t>
            </a: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cy-GB" sz="1050" b="0" i="0" u="none" strike="noStrike" kern="1200" cap="none" spc="0" baseline="0">
                <a:solidFill>
                  <a:srgbClr val="373A36"/>
                </a:solidFill>
                <a:uFillTx/>
                <a:latin typeface="Arial"/>
                <a:cs typeface="Arial"/>
              </a:rPr>
              <a:t>Diffinnir gwerth ein gwaith nid yn unig yn ôl maint, ond yn ôl yr effaith sydd gan ein gwaith ar blismona a hyder y cyhoedd. Rydym yn diffinio ansawdd yn ôl pa mor dda mae'n gwaith yn bodloni anghenion y defnyddwyr. Byddwn yn canolbwyntio ein hymdrechion ar feysydd fydd yn gwneud gwahaniaeth i'n cymunedau.</a:t>
            </a:r>
          </a:p>
        </p:txBody>
      </p:sp>
      <p:pic>
        <p:nvPicPr>
          <p:cNvPr id="16" name="Picture 15">
            <a:extLst>
              <a:ext uri="{FF2B5EF4-FFF2-40B4-BE49-F238E27FC236}">
                <a16:creationId xmlns:a16="http://schemas.microsoft.com/office/drawing/2014/main" id="{CD428586-2190-4DA8-BF63-7A3BE7EEFFF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32791" y="452418"/>
            <a:ext cx="1100193" cy="1101840"/>
          </a:xfrm>
          <a:prstGeom prst="rect">
            <a:avLst/>
          </a:prstGeom>
        </p:spPr>
      </p:pic>
      <p:pic>
        <p:nvPicPr>
          <p:cNvPr id="17" name="Picture 16">
            <a:extLst>
              <a:ext uri="{FF2B5EF4-FFF2-40B4-BE49-F238E27FC236}">
                <a16:creationId xmlns:a16="http://schemas.microsoft.com/office/drawing/2014/main" id="{BD0CC280-864E-4C02-BC23-75371020ED4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35261" y="1729865"/>
            <a:ext cx="1095252" cy="1096899"/>
          </a:xfrm>
          <a:prstGeom prst="rect">
            <a:avLst/>
          </a:prstGeom>
        </p:spPr>
      </p:pic>
      <p:pic>
        <p:nvPicPr>
          <p:cNvPr id="18" name="Picture 17">
            <a:extLst>
              <a:ext uri="{FF2B5EF4-FFF2-40B4-BE49-F238E27FC236}">
                <a16:creationId xmlns:a16="http://schemas.microsoft.com/office/drawing/2014/main" id="{557BC486-7165-4313-A8EF-E4D756AC3EDA}"/>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38555" y="3002371"/>
            <a:ext cx="1088664" cy="1120034"/>
          </a:xfrm>
          <a:prstGeom prst="rect">
            <a:avLst/>
          </a:prstGeom>
        </p:spPr>
      </p:pic>
      <p:pic>
        <p:nvPicPr>
          <p:cNvPr id="19" name="Picture 18">
            <a:extLst>
              <a:ext uri="{FF2B5EF4-FFF2-40B4-BE49-F238E27FC236}">
                <a16:creationId xmlns:a16="http://schemas.microsoft.com/office/drawing/2014/main" id="{81EEAAA0-71F3-48BE-A0BE-1BF38D302767}"/>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38555" y="4298012"/>
            <a:ext cx="1088664" cy="1091958"/>
          </a:xfrm>
          <a:prstGeom prst="rect">
            <a:avLst/>
          </a:prstGeom>
        </p:spPr>
      </p:pic>
      <p:pic>
        <p:nvPicPr>
          <p:cNvPr id="20" name="Picture 19">
            <a:extLst>
              <a:ext uri="{FF2B5EF4-FFF2-40B4-BE49-F238E27FC236}">
                <a16:creationId xmlns:a16="http://schemas.microsoft.com/office/drawing/2014/main" id="{98764863-0A45-4822-9004-4E8D9AC3A6E9}"/>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41026" y="5565577"/>
            <a:ext cx="1083723" cy="10831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8B94888-4246-42EF-BB8E-4AD75C4E9609}"/>
              </a:ext>
              <a:ext uri="{C183D7F6-B498-43B3-948B-1728B52AA6E4}">
                <adec:decorative xmlns:adec="http://schemas.microsoft.com/office/drawing/2017/decorative" val="1"/>
              </a:ext>
            </a:extLst>
          </p:cNvPr>
          <p:cNvSpPr txBox="1"/>
          <p:nvPr/>
        </p:nvSpPr>
        <p:spPr>
          <a:xfrm>
            <a:off x="695245" y="699195"/>
            <a:ext cx="4703435" cy="61555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4000" i="0" u="none" strike="noStrike" kern="1200" cap="none" spc="0" baseline="0">
                <a:solidFill>
                  <a:srgbClr val="373A36"/>
                </a:solidFill>
                <a:uFillTx/>
                <a:latin typeface="Arial" pitchFamily="34"/>
                <a:cs typeface="Arial" pitchFamily="34"/>
              </a:rPr>
              <a:t>Hanes SAYH</a:t>
            </a:r>
          </a:p>
        </p:txBody>
      </p:sp>
      <p:sp>
        <p:nvSpPr>
          <p:cNvPr id="3" name="Rectangle 4">
            <a:extLst>
              <a:ext uri="{FF2B5EF4-FFF2-40B4-BE49-F238E27FC236}">
                <a16:creationId xmlns:a16="http://schemas.microsoft.com/office/drawing/2014/main" id="{B80D47F2-55FB-4116-8834-DE291102F9A9}"/>
              </a:ext>
              <a:ext uri="{C183D7F6-B498-43B3-948B-1728B52AA6E4}">
                <adec:decorative xmlns:adec="http://schemas.microsoft.com/office/drawing/2017/decorative" val="1"/>
              </a:ext>
            </a:extLst>
          </p:cNvPr>
          <p:cNvSpPr/>
          <p:nvPr/>
        </p:nvSpPr>
        <p:spPr>
          <a:xfrm>
            <a:off x="329188" y="3590089"/>
            <a:ext cx="11862808" cy="45719"/>
          </a:xfrm>
          <a:prstGeom prst="rect">
            <a:avLst/>
          </a:pr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262626"/>
              </a:solidFill>
              <a:uFillTx/>
              <a:latin typeface="Arial"/>
            </a:endParaRPr>
          </a:p>
        </p:txBody>
      </p:sp>
      <p:pic>
        <p:nvPicPr>
          <p:cNvPr id="4" name="Graphic 5">
            <a:extLst>
              <a:ext uri="{FF2B5EF4-FFF2-40B4-BE49-F238E27FC236}">
                <a16:creationId xmlns:a16="http://schemas.microsoft.com/office/drawing/2014/main" id="{5FA7A0F2-368F-4B8F-BE30-730E4F4E867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758" y="3621837"/>
            <a:ext cx="1592683" cy="1825316"/>
          </a:xfrm>
          <a:prstGeom prst="rect">
            <a:avLst/>
          </a:prstGeom>
          <a:noFill/>
          <a:ln cap="flat">
            <a:noFill/>
          </a:ln>
        </p:spPr>
      </p:pic>
      <p:pic>
        <p:nvPicPr>
          <p:cNvPr id="5" name="Graphic 6">
            <a:extLst>
              <a:ext uri="{FF2B5EF4-FFF2-40B4-BE49-F238E27FC236}">
                <a16:creationId xmlns:a16="http://schemas.microsoft.com/office/drawing/2014/main" id="{6BDF0278-899D-4F75-8C73-7C7A31456ED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7485" y="2049764"/>
            <a:ext cx="1744172" cy="1563175"/>
          </a:xfrm>
          <a:prstGeom prst="rect">
            <a:avLst/>
          </a:prstGeom>
          <a:noFill/>
          <a:ln cap="flat">
            <a:noFill/>
          </a:ln>
        </p:spPr>
      </p:pic>
      <p:pic>
        <p:nvPicPr>
          <p:cNvPr id="6" name="Graphic 7">
            <a:extLst>
              <a:ext uri="{FF2B5EF4-FFF2-40B4-BE49-F238E27FC236}">
                <a16:creationId xmlns:a16="http://schemas.microsoft.com/office/drawing/2014/main" id="{C7B19D9E-04F0-4ACE-BFA8-EFA0A762A95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49995" y="3612940"/>
            <a:ext cx="1932694" cy="1771631"/>
          </a:xfrm>
          <a:prstGeom prst="rect">
            <a:avLst/>
          </a:prstGeom>
          <a:noFill/>
          <a:ln cap="flat">
            <a:noFill/>
          </a:ln>
        </p:spPr>
      </p:pic>
      <p:pic>
        <p:nvPicPr>
          <p:cNvPr id="7" name="Graphic 8">
            <a:extLst>
              <a:ext uri="{FF2B5EF4-FFF2-40B4-BE49-F238E27FC236}">
                <a16:creationId xmlns:a16="http://schemas.microsoft.com/office/drawing/2014/main" id="{AAE71E81-A621-4531-9FDC-56ADD5CBAE7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14955" y="1877601"/>
            <a:ext cx="855631" cy="1727722"/>
          </a:xfrm>
          <a:prstGeom prst="rect">
            <a:avLst/>
          </a:prstGeom>
          <a:noFill/>
          <a:ln cap="flat">
            <a:noFill/>
          </a:ln>
        </p:spPr>
      </p:pic>
      <p:pic>
        <p:nvPicPr>
          <p:cNvPr id="8" name="Graphic 9">
            <a:extLst>
              <a:ext uri="{FF2B5EF4-FFF2-40B4-BE49-F238E27FC236}">
                <a16:creationId xmlns:a16="http://schemas.microsoft.com/office/drawing/2014/main" id="{F02377CF-A003-4F7A-81FC-CD9D08533C7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07261" y="2072524"/>
            <a:ext cx="1608877" cy="1540416"/>
          </a:xfrm>
          <a:prstGeom prst="rect">
            <a:avLst/>
          </a:prstGeom>
          <a:noFill/>
          <a:ln cap="flat">
            <a:noFill/>
          </a:ln>
        </p:spPr>
      </p:pic>
      <p:pic>
        <p:nvPicPr>
          <p:cNvPr id="9" name="Graphic 10">
            <a:extLst>
              <a:ext uri="{FF2B5EF4-FFF2-40B4-BE49-F238E27FC236}">
                <a16:creationId xmlns:a16="http://schemas.microsoft.com/office/drawing/2014/main" id="{3A24122F-D10F-40E7-B44F-27056DA6CD1D}"/>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00105" y="897949"/>
            <a:ext cx="1941627" cy="2714990"/>
          </a:xfrm>
          <a:prstGeom prst="rect">
            <a:avLst/>
          </a:prstGeom>
          <a:noFill/>
          <a:ln cap="flat">
            <a:noFill/>
          </a:ln>
        </p:spPr>
      </p:pic>
      <p:pic>
        <p:nvPicPr>
          <p:cNvPr id="10" name="Picture 11">
            <a:extLst>
              <a:ext uri="{FF2B5EF4-FFF2-40B4-BE49-F238E27FC236}">
                <a16:creationId xmlns:a16="http://schemas.microsoft.com/office/drawing/2014/main" id="{6623674F-0634-443C-BEB2-E01C8EA42D83}"/>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7052803" y="2102251"/>
            <a:ext cx="1646258" cy="1470327"/>
          </a:xfrm>
          <a:prstGeom prst="rect">
            <a:avLst/>
          </a:prstGeom>
          <a:noFill/>
          <a:ln cap="flat">
            <a:noFill/>
          </a:ln>
        </p:spPr>
      </p:pic>
      <p:pic>
        <p:nvPicPr>
          <p:cNvPr id="11" name="Graphic 12">
            <a:extLst>
              <a:ext uri="{FF2B5EF4-FFF2-40B4-BE49-F238E27FC236}">
                <a16:creationId xmlns:a16="http://schemas.microsoft.com/office/drawing/2014/main" id="{DA8FBFD9-4BB9-45CF-BC38-6252B1010FFC}"/>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71524" y="3611313"/>
            <a:ext cx="1771631" cy="1932694"/>
          </a:xfrm>
          <a:prstGeom prst="rect">
            <a:avLst/>
          </a:prstGeom>
          <a:noFill/>
          <a:ln cap="flat">
            <a:noFill/>
          </a:ln>
        </p:spPr>
      </p:pic>
      <p:pic>
        <p:nvPicPr>
          <p:cNvPr id="12" name="Graphic 13">
            <a:extLst>
              <a:ext uri="{FF2B5EF4-FFF2-40B4-BE49-F238E27FC236}">
                <a16:creationId xmlns:a16="http://schemas.microsoft.com/office/drawing/2014/main" id="{8E7F8D7C-8E9D-4388-871A-4451D047EDD9}"/>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80655" y="3625660"/>
            <a:ext cx="1682157" cy="1879000"/>
          </a:xfrm>
          <a:prstGeom prst="rect">
            <a:avLst/>
          </a:prstGeom>
          <a:noFill/>
          <a:ln cap="flat">
            <a:noFill/>
          </a:ln>
        </p:spPr>
      </p:pic>
    </p:spTree>
    <p:extLst>
      <p:ext uri="{BB962C8B-B14F-4D97-AF65-F5344CB8AC3E}">
        <p14:creationId xmlns:p14="http://schemas.microsoft.com/office/powerpoint/2010/main" val="68075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35">
    <p:bg>
      <p:bgPr>
        <a:solidFill>
          <a:srgbClr val="FFFFFF">
            <a:alpha val="91000"/>
          </a:srgbClr>
        </a:solid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ED2D8B52-A5B8-464C-A3A0-2BD2377A6F59}"/>
              </a:ext>
            </a:extLst>
          </p:cNvPr>
          <p:cNvSpPr txBox="1"/>
          <p:nvPr/>
        </p:nvSpPr>
        <p:spPr>
          <a:xfrm>
            <a:off x="744385" y="1869079"/>
            <a:ext cx="4908270" cy="1292662"/>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400" b="0" i="0" u="none" strike="noStrike" kern="1200" cap="none" spc="0" baseline="0">
                <a:solidFill>
                  <a:srgbClr val="373A36"/>
                </a:solidFill>
                <a:uFillTx/>
                <a:latin typeface="Arial" pitchFamily="34"/>
              </a:rPr>
              <a:t>Yn dilyn llofruddiaeth Stephen Lawrence a chyhoeddiad adroddiad Syr William Macpherson, ffurfiwyd yr IPCC. Ar 8 Ionawr 2018 cawsom ein hailenwi yn SAYH. Cawsom ein ffurfio er mwyn goruchwylio system gwynion yr heddlu yng Nghymru a Lloegr, gan osod y safonau y dylai’r heddlu ymdrin â chwynion yn eu herbyn.</a:t>
            </a:r>
          </a:p>
        </p:txBody>
      </p:sp>
      <p:sp>
        <p:nvSpPr>
          <p:cNvPr id="3" name="Rectangle 8">
            <a:extLst>
              <a:ext uri="{FF2B5EF4-FFF2-40B4-BE49-F238E27FC236}">
                <a16:creationId xmlns:a16="http://schemas.microsoft.com/office/drawing/2014/main" id="{20B15E15-725E-4D51-A2E1-00DBB1048FD2}"/>
              </a:ext>
            </a:extLst>
          </p:cNvPr>
          <p:cNvSpPr/>
          <p:nvPr/>
        </p:nvSpPr>
        <p:spPr>
          <a:xfrm>
            <a:off x="1278541" y="600660"/>
            <a:ext cx="4059204" cy="923333"/>
          </a:xfrm>
          <a:prstGeom prst="rect">
            <a:avLst/>
          </a:prstGeom>
          <a:noFill/>
          <a:ln cap="flat">
            <a:noFill/>
            <a:prstDash val="solid"/>
          </a:ln>
          <a:effectLst>
            <a:outerShdw dist="12701" algn="tl">
              <a:srgbClr val="000000"/>
            </a:outerShdw>
          </a:effectLst>
        </p:spPr>
        <p:txBody>
          <a:bodyPr vert="horz" wrap="none" lIns="91440" tIns="45720" rIns="91440" bIns="45720" anchor="t"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400" b="0" i="0" u="none" strike="noStrike" kern="1200" cap="none" spc="100" baseline="0">
              <a:solidFill>
                <a:srgbClr val="000000"/>
              </a:solidFill>
              <a:effectLst>
                <a:outerShdw dist="2679">
                  <a:srgbClr val="000000"/>
                </a:outerShdw>
              </a:effectLst>
              <a:uFillTx/>
              <a:latin typeface="Arial Narrow" pitchFamily="34"/>
            </a:endParaRPr>
          </a:p>
        </p:txBody>
      </p:sp>
      <p:sp>
        <p:nvSpPr>
          <p:cNvPr id="4" name="TextBox 12">
            <a:extLst>
              <a:ext uri="{FF2B5EF4-FFF2-40B4-BE49-F238E27FC236}">
                <a16:creationId xmlns:a16="http://schemas.microsoft.com/office/drawing/2014/main" id="{78DAFF77-3C8F-47BD-8856-F436CF664AEC}"/>
              </a:ext>
            </a:extLst>
          </p:cNvPr>
          <p:cNvSpPr txBox="1"/>
          <p:nvPr/>
        </p:nvSpPr>
        <p:spPr>
          <a:xfrm>
            <a:off x="6426202" y="1869079"/>
            <a:ext cx="5331070" cy="86177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400" b="0" i="0" u="none" strike="noStrike" kern="1200" cap="none" spc="0" baseline="0">
                <a:solidFill>
                  <a:srgbClr val="373A36"/>
                </a:solidFill>
                <a:uFillTx/>
                <a:latin typeface="Arial" pitchFamily="34"/>
              </a:rPr>
              <a:t>Rydym yn ymchwilio i’r materion mwyaf difrifol, gan gynnwys marwolaethau yn dilyn cyswllt â’r heddlu ac yn gwneud ein penderfyniadau yn gwbl annibynnol i'r heddlu a’r llywodraeth. Mae SAYH yn wasanaeth cyhoeddus ac felly’n anelu at sicrhau bod pawb yn cael gwasanaeth cyfartal.</a:t>
            </a:r>
          </a:p>
        </p:txBody>
      </p:sp>
      <p:sp>
        <p:nvSpPr>
          <p:cNvPr id="5" name="TextBox 15">
            <a:extLst>
              <a:ext uri="{FF2B5EF4-FFF2-40B4-BE49-F238E27FC236}">
                <a16:creationId xmlns:a16="http://schemas.microsoft.com/office/drawing/2014/main" id="{2EB004D8-0093-435E-9C69-5DE216AB96E3}"/>
              </a:ext>
            </a:extLst>
          </p:cNvPr>
          <p:cNvSpPr txBox="1"/>
          <p:nvPr/>
        </p:nvSpPr>
        <p:spPr>
          <a:xfrm>
            <a:off x="744385" y="4376821"/>
            <a:ext cx="5021409" cy="1292662"/>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400" b="0" i="0" u="none" strike="noStrike" kern="1200" cap="none" spc="0" baseline="0">
                <a:solidFill>
                  <a:srgbClr val="373A36"/>
                </a:solidFill>
                <a:uFillTx/>
                <a:latin typeface="Arial" pitchFamily="34"/>
              </a:rPr>
              <a:t>Rydym yn ceisio ‘troi’r dudalen’, gwreiddio ein gwerthoedd, ac ategu ein gwaith â Chydraddoldeb, Amrywiaeth a Chynhwysiant er mwyn llunio llwybr newydd i sicrhau ein bod yn cyflawni hyn. Er mwyn gwireddu hyn mae'n bwysig ein bod yn denu pobl arloesol sy'n ymwybodol yn gymdeithasol i ymuno â ni. Mae SAYH yn gyflogwr cydraddoldeb, wedi llofnodi i Stonewall a’r Siarter Hil yn y Gwaith.</a:t>
            </a:r>
          </a:p>
        </p:txBody>
      </p:sp>
      <p:sp>
        <p:nvSpPr>
          <p:cNvPr id="6" name="TextBox 16">
            <a:extLst>
              <a:ext uri="{FF2B5EF4-FFF2-40B4-BE49-F238E27FC236}">
                <a16:creationId xmlns:a16="http://schemas.microsoft.com/office/drawing/2014/main" id="{CBF37C5F-CFB2-4E0A-978E-3759F2C03209}"/>
              </a:ext>
            </a:extLst>
          </p:cNvPr>
          <p:cNvSpPr txBox="1"/>
          <p:nvPr/>
        </p:nvSpPr>
        <p:spPr>
          <a:xfrm>
            <a:off x="6426202" y="4376821"/>
            <a:ext cx="5234290" cy="107721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1400" b="0" i="0" u="none" strike="noStrike" kern="1200" cap="none" spc="0" baseline="0">
                <a:solidFill>
                  <a:srgbClr val="373A36"/>
                </a:solidFill>
                <a:uFillTx/>
                <a:latin typeface="Arial" pitchFamily="34"/>
              </a:rPr>
              <a:t>Rydym yn dathlu ac yn cydnabod manteision bod yn ‘wahanol’ ac yn cydnabod bod cael gweithlu amrywiol yn hanfodol i ddarparu gwasanaeth sy’n addas i’r diben. Rydym yn croesawu ceisiadau gan grwpiau lleiafrifol, ymylol ac amrywiol yn arbennig, ac rydym yn addo proses recriwtio deg a diduedd yn ei thro. </a:t>
            </a:r>
          </a:p>
        </p:txBody>
      </p:sp>
      <p:sp>
        <p:nvSpPr>
          <p:cNvPr id="7" name="TextBox 14">
            <a:extLst>
              <a:ext uri="{FF2B5EF4-FFF2-40B4-BE49-F238E27FC236}">
                <a16:creationId xmlns:a16="http://schemas.microsoft.com/office/drawing/2014/main" id="{1E08A6F2-507A-486D-8EA3-48B905D7FE56}"/>
              </a:ext>
            </a:extLst>
          </p:cNvPr>
          <p:cNvSpPr txBox="1"/>
          <p:nvPr/>
        </p:nvSpPr>
        <p:spPr>
          <a:xfrm>
            <a:off x="744385" y="959580"/>
            <a:ext cx="3990002" cy="61555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4000" i="0" u="none" strike="noStrike" kern="1200" cap="none" spc="-100" baseline="0">
                <a:solidFill>
                  <a:srgbClr val="373A36"/>
                </a:solidFill>
                <a:uFillTx/>
                <a:latin typeface="Arial" pitchFamily="34"/>
              </a:rPr>
              <a:t>Ein Hanes</a:t>
            </a:r>
          </a:p>
        </p:txBody>
      </p:sp>
      <p:sp>
        <p:nvSpPr>
          <p:cNvPr id="8" name="TextBox 15">
            <a:extLst>
              <a:ext uri="{FF2B5EF4-FFF2-40B4-BE49-F238E27FC236}">
                <a16:creationId xmlns:a16="http://schemas.microsoft.com/office/drawing/2014/main" id="{67A41DB8-DD94-49B5-9CC3-DC64E2724055}"/>
              </a:ext>
            </a:extLst>
          </p:cNvPr>
          <p:cNvSpPr txBox="1"/>
          <p:nvPr/>
        </p:nvSpPr>
        <p:spPr>
          <a:xfrm>
            <a:off x="6426202" y="959580"/>
            <a:ext cx="3736348" cy="61555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4000" i="0" u="none" strike="noStrike" kern="1200" cap="none" spc="-100" baseline="0">
                <a:solidFill>
                  <a:srgbClr val="373A36"/>
                </a:solidFill>
                <a:uFillTx/>
                <a:latin typeface="Arial" pitchFamily="34"/>
              </a:rPr>
              <a:t>Ein Cylch Gwaith</a:t>
            </a:r>
          </a:p>
        </p:txBody>
      </p:sp>
      <p:sp>
        <p:nvSpPr>
          <p:cNvPr id="9" name="TextBox 16">
            <a:extLst>
              <a:ext uri="{FF2B5EF4-FFF2-40B4-BE49-F238E27FC236}">
                <a16:creationId xmlns:a16="http://schemas.microsoft.com/office/drawing/2014/main" id="{EE469AFD-8AF2-4C9B-8E0B-66F0AA6B0D55}"/>
              </a:ext>
            </a:extLst>
          </p:cNvPr>
          <p:cNvSpPr txBox="1"/>
          <p:nvPr/>
        </p:nvSpPr>
        <p:spPr>
          <a:xfrm>
            <a:off x="744385" y="3485765"/>
            <a:ext cx="4044939" cy="61555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4000" i="0" u="none" strike="noStrike" kern="1200" cap="none" spc="-100" baseline="0">
                <a:solidFill>
                  <a:srgbClr val="373A36"/>
                </a:solidFill>
                <a:uFillTx/>
                <a:latin typeface="Arial" pitchFamily="34"/>
              </a:rPr>
              <a:t>Ein Dymuniad</a:t>
            </a:r>
          </a:p>
        </p:txBody>
      </p:sp>
      <p:sp>
        <p:nvSpPr>
          <p:cNvPr id="10" name="TextBox 17">
            <a:extLst>
              <a:ext uri="{FF2B5EF4-FFF2-40B4-BE49-F238E27FC236}">
                <a16:creationId xmlns:a16="http://schemas.microsoft.com/office/drawing/2014/main" id="{4D232C2F-054F-46E8-955E-F772D233271F}"/>
              </a:ext>
            </a:extLst>
          </p:cNvPr>
          <p:cNvSpPr txBox="1"/>
          <p:nvPr/>
        </p:nvSpPr>
        <p:spPr>
          <a:xfrm>
            <a:off x="6426202" y="3485765"/>
            <a:ext cx="3655597" cy="61555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4000" i="0" u="none" strike="noStrike" kern="1200" cap="none" spc="-100" baseline="0">
                <a:solidFill>
                  <a:srgbClr val="373A36"/>
                </a:solidFill>
                <a:uFillTx/>
                <a:latin typeface="Arial" pitchFamily="34"/>
              </a:rPr>
              <a:t>Ein Tîm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F5230-B8A2-4EE0-84E9-4FAC78E9451D}"/>
              </a:ext>
            </a:extLst>
          </p:cNvPr>
          <p:cNvSpPr txBox="1">
            <a:spLocks noGrp="1"/>
          </p:cNvSpPr>
          <p:nvPr>
            <p:ph type="title"/>
          </p:nvPr>
        </p:nvSpPr>
        <p:spPr>
          <a:xfrm>
            <a:off x="457200" y="287231"/>
            <a:ext cx="3200400" cy="627168"/>
          </a:xfrm>
        </p:spPr>
        <p:txBody>
          <a:bodyPr lIns="0" tIns="0" rIns="0" bIns="0">
            <a:noAutofit/>
          </a:bodyPr>
          <a:lstStyle/>
          <a:p>
            <a:pPr lvl="0" rtl="0">
              <a:lnSpc>
                <a:spcPct val="100000"/>
              </a:lnSpc>
              <a:spcAft>
                <a:spcPts val="1200"/>
              </a:spcAft>
            </a:pPr>
            <a:r>
              <a:rPr lang="cy-GB" sz="2000">
                <a:latin typeface="Arial"/>
                <a:cs typeface="Arial"/>
              </a:rPr>
              <a:t>Neges gan </a:t>
            </a:r>
            <a:br>
              <a:rPr lang="en-GB" sz="2000" dirty="0">
                <a:latin typeface="Arial"/>
                <a:cs typeface="Arial"/>
              </a:rPr>
            </a:br>
            <a:r>
              <a:rPr lang="cy-GB" sz="2000">
                <a:latin typeface="Arial"/>
                <a:cs typeface="Arial"/>
              </a:rPr>
              <a:t>Sofia Higgins</a:t>
            </a:r>
          </a:p>
        </p:txBody>
      </p:sp>
      <p:sp>
        <p:nvSpPr>
          <p:cNvPr id="3" name="Text Placeholder 3">
            <a:extLst>
              <a:ext uri="{FF2B5EF4-FFF2-40B4-BE49-F238E27FC236}">
                <a16:creationId xmlns:a16="http://schemas.microsoft.com/office/drawing/2014/main" id="{B65A55C1-4F8E-419B-A2BA-78A9D87DF0CA}"/>
              </a:ext>
            </a:extLst>
          </p:cNvPr>
          <p:cNvSpPr txBox="1">
            <a:spLocks noGrp="1"/>
          </p:cNvSpPr>
          <p:nvPr>
            <p:ph type="body" idx="2"/>
          </p:nvPr>
        </p:nvSpPr>
        <p:spPr>
          <a:xfrm>
            <a:off x="457200" y="1096939"/>
            <a:ext cx="3429000" cy="5306136"/>
          </a:xfrm>
        </p:spPr>
        <p:txBody>
          <a:bodyPr lIns="0" tIns="0" rIns="0" bIns="0">
            <a:noAutofit/>
          </a:bodyPr>
          <a:lstStyle/>
          <a:p>
            <a:pPr rtl="0">
              <a:lnSpc>
                <a:spcPct val="100000"/>
              </a:lnSpc>
              <a:spcBef>
                <a:spcPts val="0"/>
              </a:spcBef>
              <a:spcAft>
                <a:spcPts val="1200"/>
              </a:spcAft>
            </a:pPr>
            <a:r>
              <a:rPr lang="cy-GB" sz="1200" spc="-10">
                <a:latin typeface="Arial"/>
                <a:cs typeface="Arial"/>
              </a:rPr>
              <a:t>Yn SAYH, rydym ar daith i ddatblygu ein dirnadaeth a’n safbwyntiau a fydd yn cefnogi canlyniadau craidd y sefydliad, ac yn eich gwahodd i ymuno â ni yn y byd cyfoethog ac amrywiol hwn o oruchwylio’r heddlu. Yma, mae cyfleoedd i herio a dysgu, a chyfrannu at wella system gwynion yr heddlu yng Nghymru a Lloegr. </a:t>
            </a:r>
          </a:p>
          <a:p>
            <a:pPr rtl="0">
              <a:lnSpc>
                <a:spcPct val="100000"/>
              </a:lnSpc>
              <a:spcBef>
                <a:spcPts val="0"/>
              </a:spcBef>
              <a:spcAft>
                <a:spcPts val="1200"/>
              </a:spcAft>
            </a:pPr>
            <a:r>
              <a:rPr lang="cy-GB" sz="1200" spc="-10">
                <a:latin typeface="Arial"/>
                <a:cs typeface="Arial"/>
              </a:rPr>
              <a:t>Fel sefydliad annibynnol, rydym yn ceisio cynnal hawliau’r cyhoedd ac ymchwilio i’r materion mwyaf difrifol er mwyn dylanwadu ar newid. Rydym yn cydnabod bod amrywiaeth yn chwarae rhan bwysig yn ein gallu i ddeall ac ymdrin â’r cyhoedd mewn ffordd deg, ac rydym yn ymdrechu i sicrhau bod ein gweithlu’n adlewyrchu’r amrywiaeth gyfoethog hon.</a:t>
            </a:r>
          </a:p>
          <a:p>
            <a:pPr rtl="0">
              <a:lnSpc>
                <a:spcPct val="100000"/>
              </a:lnSpc>
              <a:spcBef>
                <a:spcPts val="0"/>
              </a:spcBef>
              <a:spcAft>
                <a:spcPts val="1200"/>
              </a:spcAft>
            </a:pPr>
            <a:r>
              <a:rPr lang="cy-GB" sz="1200" spc="-10">
                <a:latin typeface="Arial"/>
                <a:cs typeface="Arial"/>
              </a:rPr>
              <a:t>Rydym yn wasanaeth cyhoeddus sy'n ceisio sicrhau bod pawb yn cael gwasanaeth cyfartal ac er mwyn parhau i wireddu hyn, mae angen pobl arloesol sy'n gymdeithasol ymwybodol i ymuno â ni. </a:t>
            </a:r>
          </a:p>
          <a:p>
            <a:pPr rtl="0">
              <a:lnSpc>
                <a:spcPct val="100000"/>
              </a:lnSpc>
              <a:spcBef>
                <a:spcPts val="0"/>
              </a:spcBef>
              <a:spcAft>
                <a:spcPts val="1200"/>
              </a:spcAft>
            </a:pPr>
            <a:r>
              <a:rPr lang="cy-GB" sz="1200" spc="-10">
                <a:latin typeface="Arial"/>
                <a:cs typeface="Arial"/>
              </a:rPr>
              <a:t>Fel cydweithwyr, byddwn yn darparu her, cymorth a dysgu i chi, ac yn edrych ymlaen at dderbyn yr her, y cymorth a’r dysgu hwnnw yn ôl.</a:t>
            </a:r>
          </a:p>
          <a:p>
            <a:pPr rtl="0">
              <a:lnSpc>
                <a:spcPct val="100000"/>
              </a:lnSpc>
              <a:spcBef>
                <a:spcPts val="0"/>
              </a:spcBef>
              <a:spcAft>
                <a:spcPts val="1200"/>
              </a:spcAft>
            </a:pPr>
            <a:r>
              <a:rPr lang="cy-GB" sz="1200" b="1">
                <a:cs typeface="Arial"/>
              </a:rPr>
              <a:t>Sofia Higgins </a:t>
            </a:r>
            <a:br>
              <a:rPr lang="en-GB" sz="1200" dirty="0">
                <a:cs typeface="Arial"/>
              </a:rPr>
            </a:br>
            <a:r>
              <a:rPr lang="cy-GB" sz="1200">
                <a:latin typeface="Arial"/>
                <a:cs typeface="Arial"/>
              </a:rPr>
              <a:t>Rheolwr Cyflawni Cydraddoldeb</a:t>
            </a:r>
          </a:p>
          <a:p>
            <a:pPr lvl="0">
              <a:lnSpc>
                <a:spcPct val="100000"/>
              </a:lnSpc>
              <a:spcBef>
                <a:spcPts val="0"/>
              </a:spcBef>
              <a:spcAft>
                <a:spcPts val="1200"/>
              </a:spcAft>
            </a:pPr>
            <a:endParaRPr lang="en-GB" sz="1200" dirty="0"/>
          </a:p>
        </p:txBody>
      </p:sp>
      <p:pic>
        <p:nvPicPr>
          <p:cNvPr id="6" name="Picture 5">
            <a:extLst>
              <a:ext uri="{FF2B5EF4-FFF2-40B4-BE49-F238E27FC236}">
                <a16:creationId xmlns:a16="http://schemas.microsoft.com/office/drawing/2014/main" id="{BD13A726-2928-4286-80D9-4F80DF0A0FE4}"/>
              </a:ext>
              <a:ext uri="{C183D7F6-B498-43B3-948B-1728B52AA6E4}">
                <adec:decorative xmlns:adec="http://schemas.microsoft.com/office/drawing/2017/decorative" val="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l="-229"/>
          <a:stretch/>
        </p:blipFill>
        <p:spPr>
          <a:xfrm>
            <a:off x="4018385" y="-1"/>
            <a:ext cx="8170864" cy="68580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76160-93E6-450E-9BA6-70A6E91B3DD3}"/>
              </a:ext>
            </a:extLst>
          </p:cNvPr>
          <p:cNvSpPr txBox="1">
            <a:spLocks noGrp="1"/>
          </p:cNvSpPr>
          <p:nvPr>
            <p:ph type="title" idx="4294967295"/>
          </p:nvPr>
        </p:nvSpPr>
        <p:spPr>
          <a:xfrm>
            <a:off x="694800" y="698400"/>
            <a:ext cx="10118725" cy="595312"/>
          </a:xfrm>
        </p:spPr>
        <p:txBody>
          <a:bodyPr>
            <a:noAutofit/>
          </a:bodyPr>
          <a:lstStyle/>
          <a:p>
            <a:pPr lvl="0" rtl="0"/>
            <a:r>
              <a:rPr lang="cy-GB" sz="3200" b="0" dirty="0">
                <a:solidFill>
                  <a:srgbClr val="373A36"/>
                </a:solidFill>
              </a:rPr>
              <a:t>Cydraddoldeb, Amrywiaeth a Chynhwysiant (ED&amp;I)</a:t>
            </a:r>
          </a:p>
        </p:txBody>
      </p:sp>
      <p:sp>
        <p:nvSpPr>
          <p:cNvPr id="3" name="Text Placeholder 3">
            <a:extLst>
              <a:ext uri="{FF2B5EF4-FFF2-40B4-BE49-F238E27FC236}">
                <a16:creationId xmlns:a16="http://schemas.microsoft.com/office/drawing/2014/main" id="{5E05B4D9-2ED0-4EDD-8FC7-3D33135F04F0}"/>
              </a:ext>
            </a:extLst>
          </p:cNvPr>
          <p:cNvSpPr txBox="1">
            <a:spLocks noGrp="1"/>
          </p:cNvSpPr>
          <p:nvPr>
            <p:ph idx="4294967295"/>
          </p:nvPr>
        </p:nvSpPr>
        <p:spPr>
          <a:xfrm>
            <a:off x="694800" y="1444268"/>
            <a:ext cx="5873750" cy="4543425"/>
          </a:xfrm>
        </p:spPr>
        <p:txBody>
          <a:bodyPr>
            <a:noAutofit/>
          </a:bodyPr>
          <a:lstStyle/>
          <a:p>
            <a:pPr lvl="0" rtl="0">
              <a:lnSpc>
                <a:spcPct val="100000"/>
              </a:lnSpc>
              <a:spcBef>
                <a:spcPts val="0"/>
              </a:spcBef>
            </a:pPr>
            <a:r>
              <a:rPr lang="cy-GB" sz="1600" dirty="0"/>
              <a:t>Fel y corff goruchwylio plismona rydym yn gosod y safon i eraill ei ddilyn drwy edrych ar ein gwaith, ein diwylliant a’n hethos yn fewnol ac yn allanol. Gofynnwn i ni ein hunain pwy ydym ni a beth yw ein hamcanion sefydliadol. </a:t>
            </a:r>
          </a:p>
          <a:p>
            <a:pPr lvl="0" rtl="0">
              <a:lnSpc>
                <a:spcPct val="100000"/>
              </a:lnSpc>
              <a:spcBef>
                <a:spcPts val="0"/>
              </a:spcBef>
            </a:pPr>
            <a:r>
              <a:rPr lang="cy-GB" sz="1600" dirty="0"/>
              <a:t>Ein hamcan yw hyrwyddo a sicrhau cydraddoldeb a thegwch mewn plismona. Rydym yn arweinwyr mewn Cydraddoldeb, Amrywiaeth a Chynhwysiant oherwydd ein bod yn ei weld yn hanfodol i'r hyn a wnawn; herio a gweithio'n feirniadol i gynhyrchu prosesau meddwl a gweithio arloesol yn ôl yr angen. </a:t>
            </a:r>
          </a:p>
          <a:p>
            <a:pPr lvl="0" rtl="0">
              <a:lnSpc>
                <a:spcPct val="100000"/>
              </a:lnSpc>
              <a:spcBef>
                <a:spcPts val="0"/>
              </a:spcBef>
            </a:pPr>
            <a:r>
              <a:rPr lang="cy-GB" sz="1600" dirty="0"/>
              <a:t>Mae ein gwaith yn cynnwys </a:t>
            </a:r>
            <a:r>
              <a:rPr lang="cy-GB" sz="1600" i="1" dirty="0"/>
              <a:t>‘newid cyfeiriad’ </a:t>
            </a:r>
            <a:r>
              <a:rPr lang="cy-GB" sz="1600" dirty="0"/>
              <a:t>ar brosesau meddwl am ED&amp;I, o fod yn rhywbeth rydym yn ei ystyried fel rhan o’n gwaith, i fod yn rhywbeth </a:t>
            </a:r>
            <a:r>
              <a:rPr lang="cy-GB" sz="1600" b="1" dirty="0"/>
              <a:t>sydd yn</a:t>
            </a:r>
            <a:r>
              <a:rPr lang="cy-GB" sz="1600" dirty="0"/>
              <a:t> waith i ni – gan ein cynorthwyo i gynhyrchu rhagoriaeth. </a:t>
            </a:r>
          </a:p>
          <a:p>
            <a:pPr lvl="0" rtl="0">
              <a:lnSpc>
                <a:spcPct val="100000"/>
              </a:lnSpc>
              <a:spcBef>
                <a:spcPts val="0"/>
              </a:spcBef>
            </a:pPr>
            <a:r>
              <a:rPr lang="cy-GB" sz="1600" dirty="0"/>
              <a:t>Nid ydym yn cyfaddawdu nac yn gwyro ar ragoriaeth fel allbwn. Ein cred ni yw bod gwneud ED&amp;I yn thema sylfaenol sy’n rhedeg drwy ein prosesau yn gwella ein rhagoriaeth.</a:t>
            </a:r>
          </a:p>
        </p:txBody>
      </p:sp>
      <p:grpSp>
        <p:nvGrpSpPr>
          <p:cNvPr id="20" name="Group 19" descr="Image showing the three aspects of ED&amp;I&#10;&#10;Equality: Moving the organisation forward in all aspects of equality to produce better outcomes.&#10;&#10;Diversity: Increasing diversity of thought to produce excellence.&#10;&#10;Inclusivity: Developing an inclusive environment to make us an employer of choice.">
            <a:extLst>
              <a:ext uri="{FF2B5EF4-FFF2-40B4-BE49-F238E27FC236}">
                <a16:creationId xmlns:a16="http://schemas.microsoft.com/office/drawing/2014/main" id="{D809AA5D-9568-4F8F-8C7B-3DC6806DA496}"/>
              </a:ext>
            </a:extLst>
          </p:cNvPr>
          <p:cNvGrpSpPr/>
          <p:nvPr/>
        </p:nvGrpSpPr>
        <p:grpSpPr>
          <a:xfrm>
            <a:off x="6680341" y="1819012"/>
            <a:ext cx="4826093" cy="3394119"/>
            <a:chOff x="6680341" y="1819012"/>
            <a:chExt cx="4826093" cy="3394119"/>
          </a:xfrm>
        </p:grpSpPr>
        <p:sp>
          <p:nvSpPr>
            <p:cNvPr id="6" name="Freeform: Shape 5">
              <a:extLst>
                <a:ext uri="{FF2B5EF4-FFF2-40B4-BE49-F238E27FC236}">
                  <a16:creationId xmlns:a16="http://schemas.microsoft.com/office/drawing/2014/main" id="{C2B3A158-FC3E-44D2-9E5C-FA8759C26EF8}"/>
                </a:ext>
              </a:extLst>
            </p:cNvPr>
            <p:cNvSpPr/>
            <p:nvPr/>
          </p:nvSpPr>
          <p:spPr>
            <a:xfrm>
              <a:off x="7475630" y="1894380"/>
              <a:ext cx="4030803" cy="804543"/>
            </a:xfrm>
            <a:custGeom>
              <a:avLst/>
              <a:gdLst>
                <a:gd name="f0" fmla="val 10800000"/>
                <a:gd name="f1" fmla="val 5400000"/>
                <a:gd name="f2" fmla="val 180"/>
                <a:gd name="f3" fmla="val w"/>
                <a:gd name="f4" fmla="val h"/>
                <a:gd name="f5" fmla="val 0"/>
                <a:gd name="f6" fmla="val 4323257"/>
                <a:gd name="f7" fmla="val 804545"/>
                <a:gd name="f8" fmla="+- 0 0 -90"/>
                <a:gd name="f9" fmla="*/ f3 1 4323257"/>
                <a:gd name="f10" fmla="*/ f4 1 804545"/>
                <a:gd name="f11" fmla="+- f7 0 f5"/>
                <a:gd name="f12" fmla="+- f6 0 f5"/>
                <a:gd name="f13" fmla="*/ f8 f0 1"/>
                <a:gd name="f14" fmla="*/ f12 1 4323257"/>
                <a:gd name="f15" fmla="*/ f11 1 804545"/>
                <a:gd name="f16" fmla="*/ 0 f12 1"/>
                <a:gd name="f17" fmla="*/ 0 f11 1"/>
                <a:gd name="f18" fmla="*/ 4323257 f12 1"/>
                <a:gd name="f19" fmla="*/ 804545 f11 1"/>
                <a:gd name="f20" fmla="*/ f13 1 f2"/>
                <a:gd name="f21" fmla="*/ f16 1 4323257"/>
                <a:gd name="f22" fmla="*/ f17 1 804545"/>
                <a:gd name="f23" fmla="*/ f18 1 4323257"/>
                <a:gd name="f24" fmla="*/ f19 1 804545"/>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323257" h="804545">
                  <a:moveTo>
                    <a:pt x="f5" y="f5"/>
                  </a:moveTo>
                  <a:lnTo>
                    <a:pt x="f6" y="f5"/>
                  </a:lnTo>
                  <a:lnTo>
                    <a:pt x="f6" y="f7"/>
                  </a:lnTo>
                  <a:lnTo>
                    <a:pt x="f5" y="f7"/>
                  </a:lnTo>
                  <a:lnTo>
                    <a:pt x="f5" y="f5"/>
                  </a:lnTo>
                  <a:close/>
                </a:path>
              </a:pathLst>
            </a:custGeom>
            <a:solidFill>
              <a:srgbClr val="FFC000"/>
            </a:solidFill>
            <a:ln w="12701" cap="flat">
              <a:noFill/>
              <a:prstDash val="solid"/>
              <a:miter/>
            </a:ln>
          </p:spPr>
          <p:txBody>
            <a:bodyPr vert="horz" wrap="square" lIns="360000" tIns="43177" rIns="144000" bIns="43177" anchor="ctr" anchorCtr="0" compatLnSpc="1">
              <a:noAutofit/>
            </a:bodyPr>
            <a:lstStyle/>
            <a:p>
              <a:pPr marL="0" marR="0" lvl="0" indent="0" algn="l"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cy-GB" sz="1500" b="1" i="0" u="none" strike="noStrike" kern="1200" cap="none" spc="0" baseline="0">
                  <a:solidFill>
                    <a:srgbClr val="373A36"/>
                  </a:solidFill>
                  <a:uFillTx/>
                  <a:latin typeface="Arial" pitchFamily="34"/>
                  <a:cs typeface="Arial" pitchFamily="34"/>
                </a:rPr>
                <a:t>Symud y sefydliad ymlaen ym mhob agwedd ar gydraddoldeb i gynhyrchu canlyniadau gwell</a:t>
              </a:r>
            </a:p>
          </p:txBody>
        </p:sp>
        <p:sp>
          <p:nvSpPr>
            <p:cNvPr id="8" name="Freeform: Shape 7">
              <a:extLst>
                <a:ext uri="{FF2B5EF4-FFF2-40B4-BE49-F238E27FC236}">
                  <a16:creationId xmlns:a16="http://schemas.microsoft.com/office/drawing/2014/main" id="{EA0D3A29-29C4-4E8B-ADF0-47D65BB55BC7}"/>
                </a:ext>
              </a:extLst>
            </p:cNvPr>
            <p:cNvSpPr/>
            <p:nvPr/>
          </p:nvSpPr>
          <p:spPr>
            <a:xfrm>
              <a:off x="7475631" y="3101196"/>
              <a:ext cx="4030803" cy="804543"/>
            </a:xfrm>
            <a:custGeom>
              <a:avLst/>
              <a:gdLst>
                <a:gd name="f0" fmla="val 10800000"/>
                <a:gd name="f1" fmla="val 5400000"/>
                <a:gd name="f2" fmla="val 180"/>
                <a:gd name="f3" fmla="val w"/>
                <a:gd name="f4" fmla="val h"/>
                <a:gd name="f5" fmla="val 0"/>
                <a:gd name="f6" fmla="val 4030805"/>
                <a:gd name="f7" fmla="val 804545"/>
                <a:gd name="f8" fmla="+- 0 0 -90"/>
                <a:gd name="f9" fmla="*/ f3 1 4030805"/>
                <a:gd name="f10" fmla="*/ f4 1 804545"/>
                <a:gd name="f11" fmla="+- f7 0 f5"/>
                <a:gd name="f12" fmla="+- f6 0 f5"/>
                <a:gd name="f13" fmla="*/ f8 f0 1"/>
                <a:gd name="f14" fmla="*/ f12 1 4030805"/>
                <a:gd name="f15" fmla="*/ f11 1 804545"/>
                <a:gd name="f16" fmla="*/ 0 f12 1"/>
                <a:gd name="f17" fmla="*/ 0 f11 1"/>
                <a:gd name="f18" fmla="*/ 4030805 f12 1"/>
                <a:gd name="f19" fmla="*/ 804545 f11 1"/>
                <a:gd name="f20" fmla="*/ f13 1 f2"/>
                <a:gd name="f21" fmla="*/ f16 1 4030805"/>
                <a:gd name="f22" fmla="*/ f17 1 804545"/>
                <a:gd name="f23" fmla="*/ f18 1 4030805"/>
                <a:gd name="f24" fmla="*/ f19 1 804545"/>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030805" h="804545">
                  <a:moveTo>
                    <a:pt x="f5" y="f5"/>
                  </a:moveTo>
                  <a:lnTo>
                    <a:pt x="f6" y="f5"/>
                  </a:lnTo>
                  <a:lnTo>
                    <a:pt x="f6" y="f7"/>
                  </a:lnTo>
                  <a:lnTo>
                    <a:pt x="f5" y="f7"/>
                  </a:lnTo>
                  <a:lnTo>
                    <a:pt x="f5" y="f5"/>
                  </a:lnTo>
                  <a:close/>
                </a:path>
              </a:pathLst>
            </a:custGeom>
            <a:solidFill>
              <a:srgbClr val="373A36"/>
            </a:solidFill>
            <a:ln w="12701" cap="flat">
              <a:noFill/>
              <a:prstDash val="solid"/>
              <a:miter/>
            </a:ln>
          </p:spPr>
          <p:txBody>
            <a:bodyPr vert="horz" wrap="square" lIns="360000" tIns="43177" rIns="144000" bIns="43177" anchor="ctr" anchorCtr="0" compatLnSpc="1">
              <a:noAutofit/>
            </a:bodyPr>
            <a:lstStyle/>
            <a:p>
              <a:pPr marL="0" marR="0" lvl="0" indent="0" algn="l"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cy-GB" sz="1500" b="1" i="0" u="none" strike="noStrike" kern="1200" cap="none" spc="0" baseline="0">
                  <a:solidFill>
                    <a:srgbClr val="FFFFFF"/>
                  </a:solidFill>
                  <a:uFillTx/>
                  <a:latin typeface="Arial" pitchFamily="34"/>
                  <a:cs typeface="Arial" pitchFamily="34"/>
                </a:rPr>
                <a:t>Cynyddu amrywiaeth meddwl i gynhyrchu rhagoriaeth</a:t>
              </a:r>
            </a:p>
          </p:txBody>
        </p:sp>
        <p:sp>
          <p:nvSpPr>
            <p:cNvPr id="10" name="Freeform: Shape 9">
              <a:extLst>
                <a:ext uri="{FF2B5EF4-FFF2-40B4-BE49-F238E27FC236}">
                  <a16:creationId xmlns:a16="http://schemas.microsoft.com/office/drawing/2014/main" id="{78556765-90F4-4C24-BC37-CC4FFC5FCED1}"/>
                </a:ext>
              </a:extLst>
            </p:cNvPr>
            <p:cNvSpPr/>
            <p:nvPr/>
          </p:nvSpPr>
          <p:spPr>
            <a:xfrm>
              <a:off x="7475630" y="4308012"/>
              <a:ext cx="4030803" cy="804543"/>
            </a:xfrm>
            <a:custGeom>
              <a:avLst/>
              <a:gdLst>
                <a:gd name="f0" fmla="val 10800000"/>
                <a:gd name="f1" fmla="val 5400000"/>
                <a:gd name="f2" fmla="val 180"/>
                <a:gd name="f3" fmla="val w"/>
                <a:gd name="f4" fmla="val h"/>
                <a:gd name="f5" fmla="val 0"/>
                <a:gd name="f6" fmla="val 4323257"/>
                <a:gd name="f7" fmla="val 804545"/>
                <a:gd name="f8" fmla="+- 0 0 -90"/>
                <a:gd name="f9" fmla="*/ f3 1 4323257"/>
                <a:gd name="f10" fmla="*/ f4 1 804545"/>
                <a:gd name="f11" fmla="+- f7 0 f5"/>
                <a:gd name="f12" fmla="+- f6 0 f5"/>
                <a:gd name="f13" fmla="*/ f8 f0 1"/>
                <a:gd name="f14" fmla="*/ f12 1 4323257"/>
                <a:gd name="f15" fmla="*/ f11 1 804545"/>
                <a:gd name="f16" fmla="*/ 0 f12 1"/>
                <a:gd name="f17" fmla="*/ 0 f11 1"/>
                <a:gd name="f18" fmla="*/ 4323257 f12 1"/>
                <a:gd name="f19" fmla="*/ 804545 f11 1"/>
                <a:gd name="f20" fmla="*/ f13 1 f2"/>
                <a:gd name="f21" fmla="*/ f16 1 4323257"/>
                <a:gd name="f22" fmla="*/ f17 1 804545"/>
                <a:gd name="f23" fmla="*/ f18 1 4323257"/>
                <a:gd name="f24" fmla="*/ f19 1 804545"/>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323257" h="804545">
                  <a:moveTo>
                    <a:pt x="f5" y="f5"/>
                  </a:moveTo>
                  <a:lnTo>
                    <a:pt x="f6" y="f5"/>
                  </a:lnTo>
                  <a:lnTo>
                    <a:pt x="f6" y="f7"/>
                  </a:lnTo>
                  <a:lnTo>
                    <a:pt x="f5" y="f7"/>
                  </a:lnTo>
                  <a:lnTo>
                    <a:pt x="f5" y="f5"/>
                  </a:lnTo>
                  <a:close/>
                </a:path>
              </a:pathLst>
            </a:custGeom>
            <a:solidFill>
              <a:srgbClr val="009D98"/>
            </a:solidFill>
            <a:ln w="12701" cap="flat">
              <a:noFill/>
              <a:prstDash val="solid"/>
              <a:miter/>
            </a:ln>
          </p:spPr>
          <p:txBody>
            <a:bodyPr vert="horz" wrap="square" lIns="360000" tIns="43177" rIns="144000" bIns="43177" anchor="ctr" anchorCtr="0" compatLnSpc="1">
              <a:noAutofit/>
            </a:bodyPr>
            <a:lstStyle/>
            <a:p>
              <a:pPr marL="0" marR="0" lvl="0" indent="0" algn="l"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cy-GB" sz="1500" b="1" i="0" u="none" strike="noStrike" kern="1200" cap="none" spc="0" baseline="0">
                  <a:solidFill>
                    <a:schemeClr val="bg1"/>
                  </a:solidFill>
                  <a:uFillTx/>
                  <a:latin typeface="Arial" pitchFamily="34"/>
                  <a:cs typeface="Arial" pitchFamily="34"/>
                </a:rPr>
                <a:t>Datblygu amgylchedd cynhwysol i'n gwneud yn gyflogwr o ddewis</a:t>
              </a:r>
            </a:p>
          </p:txBody>
        </p:sp>
        <p:sp>
          <p:nvSpPr>
            <p:cNvPr id="7" name="Freeform: Shape 6">
              <a:extLst>
                <a:ext uri="{FF2B5EF4-FFF2-40B4-BE49-F238E27FC236}">
                  <a16:creationId xmlns:a16="http://schemas.microsoft.com/office/drawing/2014/main" id="{72A48826-06ED-44A6-9A56-527C048BF90D}"/>
                </a:ext>
              </a:extLst>
            </p:cNvPr>
            <p:cNvSpPr/>
            <p:nvPr/>
          </p:nvSpPr>
          <p:spPr>
            <a:xfrm>
              <a:off x="6680341" y="1819012"/>
              <a:ext cx="1005684" cy="10056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8100" cap="flat">
              <a:solidFill>
                <a:srgbClr val="FFC00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 name="TextBox 9">
              <a:extLst>
                <a:ext uri="{FF2B5EF4-FFF2-40B4-BE49-F238E27FC236}">
                  <a16:creationId xmlns:a16="http://schemas.microsoft.com/office/drawing/2014/main" id="{441908BB-AA24-4856-BAD0-20ED8B40C876}"/>
                </a:ext>
              </a:extLst>
            </p:cNvPr>
            <p:cNvSpPr txBox="1"/>
            <p:nvPr/>
          </p:nvSpPr>
          <p:spPr>
            <a:xfrm>
              <a:off x="6887910" y="1967913"/>
              <a:ext cx="590546" cy="707882"/>
            </a:xfrm>
            <a:prstGeom prst="rect">
              <a:avLst/>
            </a:prstGeom>
            <a:noFill/>
            <a:ln w="38100"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4000" b="1" i="0" u="none" strike="noStrike" kern="1200" cap="none" spc="0" baseline="0">
                  <a:solidFill>
                    <a:srgbClr val="373A36"/>
                  </a:solidFill>
                  <a:uFillTx/>
                  <a:latin typeface="Arial" pitchFamily="34"/>
                  <a:cs typeface="Arial" pitchFamily="34"/>
                </a:rPr>
                <a:t>E</a:t>
              </a:r>
            </a:p>
          </p:txBody>
        </p:sp>
        <p:sp>
          <p:nvSpPr>
            <p:cNvPr id="9" name="Freeform: Shape 8">
              <a:extLst>
                <a:ext uri="{FF2B5EF4-FFF2-40B4-BE49-F238E27FC236}">
                  <a16:creationId xmlns:a16="http://schemas.microsoft.com/office/drawing/2014/main" id="{16818AB8-CC48-4438-B9E6-37FECBF40F7B}"/>
                </a:ext>
              </a:extLst>
            </p:cNvPr>
            <p:cNvSpPr/>
            <p:nvPr/>
          </p:nvSpPr>
          <p:spPr>
            <a:xfrm>
              <a:off x="6680341" y="3000631"/>
              <a:ext cx="1005684" cy="10056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8100" cap="flat">
              <a:solidFill>
                <a:srgbClr val="373A36"/>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3" name="TextBox 10">
              <a:extLst>
                <a:ext uri="{FF2B5EF4-FFF2-40B4-BE49-F238E27FC236}">
                  <a16:creationId xmlns:a16="http://schemas.microsoft.com/office/drawing/2014/main" id="{3A98E927-B619-45E7-BB86-E376B91D0D0E}"/>
                </a:ext>
              </a:extLst>
            </p:cNvPr>
            <p:cNvSpPr txBox="1"/>
            <p:nvPr/>
          </p:nvSpPr>
          <p:spPr>
            <a:xfrm>
              <a:off x="6887910" y="3149532"/>
              <a:ext cx="590546"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4000" b="1" i="0" u="none" strike="noStrike" kern="1200" cap="none" spc="0" baseline="0">
                  <a:solidFill>
                    <a:srgbClr val="373A36"/>
                  </a:solidFill>
                  <a:uFillTx/>
                  <a:latin typeface="Arial" pitchFamily="34"/>
                  <a:cs typeface="Arial" pitchFamily="34"/>
                </a:rPr>
                <a:t>D</a:t>
              </a:r>
            </a:p>
          </p:txBody>
        </p:sp>
        <p:sp>
          <p:nvSpPr>
            <p:cNvPr id="11" name="Freeform: Shape 10">
              <a:extLst>
                <a:ext uri="{FF2B5EF4-FFF2-40B4-BE49-F238E27FC236}">
                  <a16:creationId xmlns:a16="http://schemas.microsoft.com/office/drawing/2014/main" id="{7B47045F-94AF-48C3-9190-B67F4538FCD4}"/>
                </a:ext>
              </a:extLst>
            </p:cNvPr>
            <p:cNvSpPr/>
            <p:nvPr/>
          </p:nvSpPr>
          <p:spPr>
            <a:xfrm>
              <a:off x="6680341" y="4207447"/>
              <a:ext cx="1005684" cy="10056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8100" cap="flat">
              <a:solidFill>
                <a:srgbClr val="009D98"/>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4" name="TextBox 11">
              <a:extLst>
                <a:ext uri="{FF2B5EF4-FFF2-40B4-BE49-F238E27FC236}">
                  <a16:creationId xmlns:a16="http://schemas.microsoft.com/office/drawing/2014/main" id="{EF4EEC7B-A49A-471D-8673-49445CE9F188}"/>
                </a:ext>
              </a:extLst>
            </p:cNvPr>
            <p:cNvSpPr txBox="1"/>
            <p:nvPr/>
          </p:nvSpPr>
          <p:spPr>
            <a:xfrm>
              <a:off x="6887910" y="4356348"/>
              <a:ext cx="590546"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y-GB" sz="4000" b="1" i="0" u="none" strike="noStrike" kern="1200" cap="none" spc="0" baseline="0">
                  <a:solidFill>
                    <a:srgbClr val="373A36"/>
                  </a:solidFill>
                  <a:uFillTx/>
                  <a:latin typeface="Arial" pitchFamily="34"/>
                  <a:cs typeface="Arial" pitchFamily="34"/>
                </a:rPr>
                <a:t>I</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E80C4805-4503-4548-9731-3E17F9FFDCE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79015" y="2366959"/>
            <a:ext cx="1948295" cy="935182"/>
          </a:xfrm>
          <a:prstGeom prst="rect">
            <a:avLst/>
          </a:prstGeom>
        </p:spPr>
      </p:pic>
      <p:pic>
        <p:nvPicPr>
          <p:cNvPr id="6" name="Picture 4">
            <a:extLst>
              <a:ext uri="{FF2B5EF4-FFF2-40B4-BE49-F238E27FC236}">
                <a16:creationId xmlns:a16="http://schemas.microsoft.com/office/drawing/2014/main" id="{48C08B8E-77A8-4AE5-88C8-231B02BCDA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81600" y="3729091"/>
            <a:ext cx="2143125" cy="857250"/>
          </a:xfrm>
          <a:prstGeom prst="rect">
            <a:avLst/>
          </a:prstGeom>
        </p:spPr>
      </p:pic>
      <p:sp>
        <p:nvSpPr>
          <p:cNvPr id="8" name="Title 1">
            <a:extLst>
              <a:ext uri="{FF2B5EF4-FFF2-40B4-BE49-F238E27FC236}">
                <a16:creationId xmlns:a16="http://schemas.microsoft.com/office/drawing/2014/main" id="{2D848ABF-2B0A-4771-96F8-EC86B74FD2C6}"/>
              </a:ext>
            </a:extLst>
          </p:cNvPr>
          <p:cNvSpPr txBox="1">
            <a:spLocks/>
          </p:cNvSpPr>
          <p:nvPr/>
        </p:nvSpPr>
        <p:spPr>
          <a:xfrm>
            <a:off x="694800" y="698400"/>
            <a:ext cx="10118725" cy="59531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1" i="0" kern="1200" baseline="0">
                <a:solidFill>
                  <a:srgbClr val="373A36"/>
                </a:solidFill>
                <a:latin typeface="Arial" panose="020B0604020202020204" pitchFamily="34" charset="0"/>
                <a:ea typeface="+mj-ea"/>
                <a:cs typeface="Arial" panose="020B0604020202020204" pitchFamily="34" charset="0"/>
              </a:defRPr>
            </a:lvl1pPr>
          </a:lstStyle>
          <a:p>
            <a:pPr rtl="0"/>
            <a:r>
              <a:rPr lang="cy-GB" sz="3200" b="0" dirty="0"/>
              <a:t>Cydraddoldeb, Amrywiaeth a Chynhwysiant (ED&amp;I)</a:t>
            </a:r>
          </a:p>
        </p:txBody>
      </p:sp>
      <p:sp>
        <p:nvSpPr>
          <p:cNvPr id="9" name="Text Placeholder 3">
            <a:extLst>
              <a:ext uri="{FF2B5EF4-FFF2-40B4-BE49-F238E27FC236}">
                <a16:creationId xmlns:a16="http://schemas.microsoft.com/office/drawing/2014/main" id="{79268AE0-E243-4B6C-A1B4-712B27A83C7E}"/>
              </a:ext>
            </a:extLst>
          </p:cNvPr>
          <p:cNvSpPr txBox="1">
            <a:spLocks/>
          </p:cNvSpPr>
          <p:nvPr/>
        </p:nvSpPr>
        <p:spPr>
          <a:xfrm>
            <a:off x="694800" y="1444268"/>
            <a:ext cx="5873750" cy="4543425"/>
          </a:xfrm>
          <a:prstGeom prst="rect">
            <a:avLst/>
          </a:prstGeom>
        </p:spPr>
        <p:txBody>
          <a:bodyPr vert="horz" lIns="0" tIns="0" rIns="0" bIns="0" rtlCol="0">
            <a:noAutofit/>
          </a:bodyPr>
          <a:lstStyle>
            <a:lvl1pPr marL="0" indent="0" algn="l" defTabSz="914400" rtl="0" eaLnBrk="1" latinLnBrk="0" hangingPunct="1">
              <a:lnSpc>
                <a:spcPts val="2800"/>
              </a:lnSpc>
              <a:spcBef>
                <a:spcPts val="1000"/>
              </a:spcBef>
              <a:spcAft>
                <a:spcPts val="1200"/>
              </a:spcAft>
              <a:buFont typeface="Arial" panose="020B0604020202020204" pitchFamily="34" charset="0"/>
              <a:buNone/>
              <a:defRPr sz="2000" b="0" kern="1200" baseline="0">
                <a:solidFill>
                  <a:srgbClr val="373A36"/>
                </a:solidFill>
                <a:latin typeface="Arial" panose="020B0604020202020204" pitchFamily="34" charset="0"/>
                <a:ea typeface="+mn-ea"/>
                <a:cs typeface="+mn-cs"/>
              </a:defRPr>
            </a:lvl1pPr>
            <a:lvl2pPr marL="457200" indent="0" algn="l" defTabSz="914400" rtl="0" eaLnBrk="1" latinLnBrk="0" hangingPunct="1">
              <a:lnSpc>
                <a:spcPts val="2400"/>
              </a:lnSpc>
              <a:spcBef>
                <a:spcPts val="500"/>
              </a:spcBef>
              <a:spcAft>
                <a:spcPts val="1200"/>
              </a:spcAft>
              <a:buFont typeface="Arial" panose="020B0604020202020204" pitchFamily="34" charset="0"/>
              <a:buNone/>
              <a:defRPr sz="1800" kern="1200" baseline="0">
                <a:solidFill>
                  <a:srgbClr val="373A36"/>
                </a:solidFill>
                <a:latin typeface="Arial" panose="020B0604020202020204" pitchFamily="34" charset="0"/>
                <a:ea typeface="+mn-ea"/>
                <a:cs typeface="+mn-cs"/>
              </a:defRPr>
            </a:lvl2pPr>
            <a:lvl3pPr marL="914400" indent="0" algn="l" defTabSz="914400" rtl="0" eaLnBrk="1" latinLnBrk="0" hangingPunct="1">
              <a:lnSpc>
                <a:spcPts val="1680"/>
              </a:lnSpc>
              <a:spcBef>
                <a:spcPts val="500"/>
              </a:spcBef>
              <a:spcAft>
                <a:spcPts val="600"/>
              </a:spcAft>
              <a:buFont typeface="Arial" panose="020B0604020202020204" pitchFamily="34" charset="0"/>
              <a:buNone/>
              <a:defRPr sz="1400" kern="1200" baseline="0">
                <a:solidFill>
                  <a:srgbClr val="373A36"/>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baseline="0">
                <a:solidFill>
                  <a:srgbClr val="78767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ts val="0"/>
              </a:spcBef>
            </a:pPr>
            <a:r>
              <a:rPr lang="cy-GB" sz="1800"/>
              <a:t>Rydym wedi ennill Gwobr Arian y Cyflogwr ym Mynegai Cydraddoldeb yn y Gweithle Stonewall ar gyfer 2022. Mae hyn yn gyflawniad gwych ac yn gydnabyddiaeth o'n hymdrechion i ddod yn gyflogwr LHDT+.</a:t>
            </a:r>
          </a:p>
          <a:p>
            <a:pPr rtl="0">
              <a:lnSpc>
                <a:spcPct val="100000"/>
              </a:lnSpc>
              <a:spcBef>
                <a:spcPts val="0"/>
              </a:spcBef>
            </a:pPr>
            <a:r>
              <a:rPr lang="cy-GB" sz="1800"/>
              <a:t>Roedd ein rhwydwaith staff Pride yn rhan allweddol o gwblhau'r cyflwyniad i Stonewall, ynghyd â'n Tîm Cydraddoldeb a chydweithwyr eraill. </a:t>
            </a:r>
          </a:p>
          <a:p>
            <a:pPr rtl="0">
              <a:lnSpc>
                <a:spcPct val="100000"/>
              </a:lnSpc>
              <a:spcBef>
                <a:spcPts val="0"/>
              </a:spcBef>
            </a:pPr>
            <a:r>
              <a:rPr lang="cy-GB" sz="1800"/>
              <a:t>Oherwydd ymrwymiad parhaus, angerdd a gwaith caled ein cydweithwyr, rydym yn cymryd camau breision i fod yn weithle gwirioneddol gynhwysol. </a:t>
            </a:r>
          </a:p>
        </p:txBody>
      </p:sp>
    </p:spTree>
    <p:extLst>
      <p:ext uri="{BB962C8B-B14F-4D97-AF65-F5344CB8AC3E}">
        <p14:creationId xmlns:p14="http://schemas.microsoft.com/office/powerpoint/2010/main" val="1374138599"/>
      </p:ext>
    </p:extLst>
  </p:cSld>
  <p:clrMapOvr>
    <a:masterClrMapping/>
  </p:clrMapOvr>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PC2021_01">
  <a:themeElements>
    <a:clrScheme name="Custom 1">
      <a:dk1>
        <a:srgbClr val="000000"/>
      </a:dk1>
      <a:lt1>
        <a:srgbClr val="FFFFFF"/>
      </a:lt1>
      <a:dk2>
        <a:srgbClr val="F0B236"/>
      </a:dk2>
      <a:lt2>
        <a:srgbClr val="E7E6E6"/>
      </a:lt2>
      <a:accent1>
        <a:srgbClr val="009D97"/>
      </a:accent1>
      <a:accent2>
        <a:srgbClr val="868986"/>
      </a:accent2>
      <a:accent3>
        <a:srgbClr val="A5A5A5"/>
      </a:accent3>
      <a:accent4>
        <a:srgbClr val="FFC000"/>
      </a:accent4>
      <a:accent5>
        <a:srgbClr val="79C3C1"/>
      </a:accent5>
      <a:accent6>
        <a:srgbClr val="363A36"/>
      </a:accent6>
      <a:hlink>
        <a:srgbClr val="24AFA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PC2021_01" id="{7568E8BF-C8BD-7D4B-8EE8-EEE9BA75B425}" vid="{BC22E530-F5EA-DE49-8D78-ABB07FB237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c8a46f5-e4f9-4938-a864-746da5127b4b" xsi:nil="true"/>
    <lcf76f155ced4ddcb4097134ff3c332f xmlns="569618aa-cafb-4db0-9c67-0b50ae1f139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DDC5FDD5F5574EB7A8C40711C1226D" ma:contentTypeVersion="16" ma:contentTypeDescription="Create a new document." ma:contentTypeScope="" ma:versionID="7eed580ce2a0c337837a7bd3a45eccb6">
  <xsd:schema xmlns:xsd="http://www.w3.org/2001/XMLSchema" xmlns:xs="http://www.w3.org/2001/XMLSchema" xmlns:p="http://schemas.microsoft.com/office/2006/metadata/properties" xmlns:ns2="569618aa-cafb-4db0-9c67-0b50ae1f1398" xmlns:ns3="bc8a46f5-e4f9-4938-a864-746da5127b4b" targetNamespace="http://schemas.microsoft.com/office/2006/metadata/properties" ma:root="true" ma:fieldsID="f52189261b128ce798ea4751d5a2975b" ns2:_="" ns3:_="">
    <xsd:import namespace="569618aa-cafb-4db0-9c67-0b50ae1f1398"/>
    <xsd:import namespace="bc8a46f5-e4f9-4938-a864-746da5127b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618aa-cafb-4db0-9c67-0b50ae1f13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e1e835-a875-4d67-8f26-2cecef3bb7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8a46f5-e4f9-4938-a864-746da5127b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1270f32-8200-4839-9100-f05b25991090}" ma:internalName="TaxCatchAll" ma:showField="CatchAllData" ma:web="bc8a46f5-e4f9-4938-a864-746da5127b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995B6B-BAF7-46C5-AF28-F168CEC53CEC}">
  <ds:schemaRefs>
    <ds:schemaRef ds:uri="http://schemas.microsoft.com/sharepoint/v3/contenttype/forms"/>
  </ds:schemaRefs>
</ds:datastoreItem>
</file>

<file path=customXml/itemProps2.xml><?xml version="1.0" encoding="utf-8"?>
<ds:datastoreItem xmlns:ds="http://schemas.openxmlformats.org/officeDocument/2006/customXml" ds:itemID="{D2EFC60F-5691-44EA-8E70-5340C2BE2837}">
  <ds:schemaRefs>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http://purl.org/dc/dcmitype/"/>
    <ds:schemaRef ds:uri="bc8a46f5-e4f9-4938-a864-746da5127b4b"/>
    <ds:schemaRef ds:uri="569618aa-cafb-4db0-9c67-0b50ae1f1398"/>
  </ds:schemaRefs>
</ds:datastoreItem>
</file>

<file path=customXml/itemProps3.xml><?xml version="1.0" encoding="utf-8"?>
<ds:datastoreItem xmlns:ds="http://schemas.openxmlformats.org/officeDocument/2006/customXml" ds:itemID="{D170BA2B-4358-4B5F-A84F-6C046F7D502A}">
  <ds:schemaRefs>
    <ds:schemaRef ds:uri="569618aa-cafb-4db0-9c67-0b50ae1f1398"/>
    <ds:schemaRef ds:uri="bc8a46f5-e4f9-4938-a864-746da5127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9f7f50a-c692-4f56-92a0-10ab17c7532a}" enabled="1" method="Privileged" siteId="{87d48f5f-7eb6-48dd-b269-dae3dea931b5}" contentBits="0" removed="0"/>
  <clbl:label id="{e471b2e3-67df-4d31-9683-1ec419c2be1e}" enabled="1" method="Standard" siteId="{cabf815b-3ed4-4f99-b463-04da1b5b38f9}" contentBits="0" removed="0"/>
</clbl:labelList>
</file>

<file path=docProps/app.xml><?xml version="1.0" encoding="utf-8"?>
<Properties xmlns="http://schemas.openxmlformats.org/officeDocument/2006/extended-properties" xmlns:vt="http://schemas.openxmlformats.org/officeDocument/2006/docPropsVTypes">
  <Template>Retrospect</Template>
  <TotalTime>2098</TotalTime>
  <Words>2546</Words>
  <Application>Microsoft Office PowerPoint</Application>
  <PresentationFormat>Widescreen</PresentationFormat>
  <Paragraphs>183</Paragraphs>
  <Slides>17</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Arial Narrow</vt:lpstr>
      <vt:lpstr>Arial,Sans-Serif</vt:lpstr>
      <vt:lpstr>Calibri</vt:lpstr>
      <vt:lpstr>Calibri Light</vt:lpstr>
      <vt:lpstr>System Font Regular</vt:lpstr>
      <vt:lpstr>Retrospect</vt:lpstr>
      <vt:lpstr>IOPC2021_01</vt:lpstr>
      <vt:lpstr>PowerPoint Presentation</vt:lpstr>
      <vt:lpstr>PowerPoint Presentation</vt:lpstr>
      <vt:lpstr>PowerPoint Presentation</vt:lpstr>
      <vt:lpstr>Gwerthoedd SAYH</vt:lpstr>
      <vt:lpstr>PowerPoint Presentation</vt:lpstr>
      <vt:lpstr>PowerPoint Presentation</vt:lpstr>
      <vt:lpstr>Neges gan  Sofia Higgins</vt:lpstr>
      <vt:lpstr>Cydraddoldeb, Amrywiaeth a Chynhwysiant (ED&amp;I)</vt:lpstr>
      <vt:lpstr>PowerPoint Presentation</vt:lpstr>
      <vt:lpstr>Beth ddylwn i ddisgwyl o weithio yn SAYH?</vt:lpstr>
      <vt:lpstr>PowerPoint Presentation</vt:lpstr>
      <vt:lpstr>PowerPoint Presentation</vt:lpstr>
      <vt:lpstr>Eich Anghenion</vt:lpstr>
      <vt:lpstr>PowerPoint Presentation</vt:lpstr>
      <vt:lpstr>Ein Swyddfeydd</vt:lpstr>
      <vt:lpstr>PowerPoint Presentation</vt:lpstr>
      <vt:lpstr>Cysylltwch â 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Gallagher</dc:creator>
  <cp:lastModifiedBy>Shifrah Uddin</cp:lastModifiedBy>
  <cp:revision>40</cp:revision>
  <dcterms:created xsi:type="dcterms:W3CDTF">2022-01-06T08:31:56Z</dcterms:created>
  <dcterms:modified xsi:type="dcterms:W3CDTF">2024-07-09T11:15:24Z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1001192050</vt:i4>
  </property>
  <property fmtid="{D5CDD505-2E9C-101B-9397-08002B2CF9AE}" pid="3" name="_NewReviewCycle">
    <vt:lpwstr/>
  </property>
  <property fmtid="{D5CDD505-2E9C-101B-9397-08002B2CF9AE}" pid="4" name="_EmailSubject">
    <vt:lpwstr>Proposed changes to our hybrid working policy</vt:lpwstr>
  </property>
  <property fmtid="{D5CDD505-2E9C-101B-9397-08002B2CF9AE}" pid="5" name="_AuthorEmail">
    <vt:lpwstr>Simon.Jones@policeconduct.gov.uk</vt:lpwstr>
  </property>
  <property fmtid="{D5CDD505-2E9C-101B-9397-08002B2CF9AE}" pid="6" name="_AuthorEmailDisplayName">
    <vt:lpwstr>Simon Jones</vt:lpwstr>
  </property>
  <property fmtid="{D5CDD505-2E9C-101B-9397-08002B2CF9AE}" pid="7" name="_PreviousAdHocReviewCycleID">
    <vt:i4>777606722</vt:i4>
  </property>
  <property fmtid="{D5CDD505-2E9C-101B-9397-08002B2CF9AE}" pid="8" name="ContentTypeId">
    <vt:lpwstr>0x010100EDDDC5FDD5F5574EB7A8C40711C1226D</vt:lpwstr>
  </property>
  <property fmtid="{D5CDD505-2E9C-101B-9397-08002B2CF9AE}" pid="9" name="MediaServiceImageTags">
    <vt:lpwstr/>
  </property>
  <property fmtid="{D5CDD505-2E9C-101B-9397-08002B2CF9AE}" pid="10" name="ClassificationContentMarkingFooterText">
    <vt:lpwstr>Classified - General</vt:lpwstr>
  </property>
</Properties>
</file>